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587" r:id="rId3"/>
    <p:sldId id="588" r:id="rId4"/>
    <p:sldId id="592" r:id="rId5"/>
    <p:sldId id="589" r:id="rId6"/>
    <p:sldId id="598" r:id="rId7"/>
    <p:sldId id="602" r:id="rId8"/>
    <p:sldId id="603" r:id="rId9"/>
    <p:sldId id="601" r:id="rId10"/>
    <p:sldId id="593" r:id="rId11"/>
    <p:sldId id="594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ma Colakovic" initials="BC" lastIdx="5" clrIdx="0">
    <p:extLst>
      <p:ext uri="{19B8F6BF-5375-455C-9EA6-DF929625EA0E}">
        <p15:presenceInfo xmlns:p15="http://schemas.microsoft.com/office/powerpoint/2012/main" userId="Belma Cola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0000"/>
    <a:srgbClr val="F8F8F8"/>
    <a:srgbClr val="C0C0C0"/>
    <a:srgbClr val="0033CC"/>
    <a:srgbClr val="0066FF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472" autoAdjust="0"/>
  </p:normalViewPr>
  <p:slideViewPr>
    <p:cSldViewPr>
      <p:cViewPr varScale="1">
        <p:scale>
          <a:sx n="104" d="100"/>
          <a:sy n="104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86" cy="4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15" y="0"/>
            <a:ext cx="3038385" cy="4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93"/>
            <a:ext cx="3038386" cy="4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15" y="8830693"/>
            <a:ext cx="3038385" cy="4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368462-1C90-4488-BF66-6CC030FE8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5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86" cy="4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15" y="0"/>
            <a:ext cx="3038385" cy="4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628" y="4416087"/>
            <a:ext cx="5143144" cy="41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93"/>
            <a:ext cx="3038386" cy="4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6387" eaLnBrk="1" hangingPunct="1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15" y="8830693"/>
            <a:ext cx="3038385" cy="46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DBB93B-A774-4603-BD85-80E9E4CFD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475" indent="-28892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887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242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5975" indent="-231775" defTabSz="922338"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31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03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575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14775" indent="-231775" defTabSz="922338" eaLnBrk="0" fontAlgn="base" hangingPunct="0">
              <a:spcBef>
                <a:spcPct val="0"/>
              </a:spcBef>
              <a:spcAft>
                <a:spcPct val="0"/>
              </a:spcAft>
              <a:defRPr sz="1400" i="1" u="sng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67CD14-6E6B-4271-A47F-979AF4463242}" type="slidenum">
              <a:rPr lang="en-GB" altLang="sr-Latn-RS" sz="1200" i="0" u="none">
                <a:latin typeface="Calibri" panose="020F0502020204030204" pitchFamily="34" charset="0"/>
              </a:rPr>
              <a:pPr/>
              <a:t>1</a:t>
            </a:fld>
            <a:endParaRPr lang="en-GB" altLang="sr-Latn-RS" sz="1200" i="0" u="none">
              <a:latin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377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E60FE-CEC8-428F-8EF7-8764BD81BE2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848D-5A70-4C72-9577-FAF1964ABE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B06D-9240-4C74-9F41-86A1138935C9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B3BA-B9F7-46AD-94ED-864A7A112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2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490A-CD0C-45A2-B371-8465A6C0B83B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8FD5F-E8E8-430B-83EE-F15B3445F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03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27D0-13F9-43E2-9D31-4A6BB4045CE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4EE1-6FAA-4BA4-AA67-D6F6D47CE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bs-Latn-B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1789-5972-494A-ADDA-2660526EF363}" type="datetime1">
              <a:rPr lang="en-US" smtClean="0"/>
              <a:t>5/20/2021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7E09C6-0CD0-4EA0-9F8D-0F08C049A6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810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8051-3F07-4B0B-8D20-DD44563C6650}" type="datetime1">
              <a:rPr lang="en-US" smtClean="0"/>
              <a:t>5/20/2021</a:t>
            </a:fld>
            <a:endParaRPr lang="hr-H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B240-8D68-436D-BFE0-BA6418B5728D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35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 sz="1800"/>
            </a:lvl2pPr>
            <a:lvl3pPr algn="just">
              <a:defRPr sz="1600"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2AF0-8FB2-4D42-B436-FC6D1FC874BA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F028-F46D-4071-9E6E-F594C670A7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84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7DFF2-F438-459B-B65E-75E3A6756F7D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95CB-5608-47F3-AE0F-B46EF92A1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6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B1F10-0388-40BA-9F7B-C9D58AEFCDE4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9147-9500-40A3-886A-9EB601983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7D55-371C-4FCD-80E3-81804DD62AEF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8593-230E-4476-880D-A0863233C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2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B56F-3FAD-43DC-A4E5-10AABE557D01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6A45-1825-45AA-8001-1B2FA91191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1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2D3C-263E-4213-AE7B-EBFA21C2199F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AA91-4C5B-4582-A587-86B1B29D6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0A45-3C09-4208-8A0A-43744E398133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F937-C99F-4D9D-9B10-6E6DA93A8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0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7F9C8-216C-48C3-A938-8533C4081F07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5FEBF-3C68-4A61-BB57-A39480E82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43125"/>
            <a:ext cx="82296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/>
              <a:t>Click to edit Master text styles</a:t>
            </a:r>
          </a:p>
          <a:p>
            <a:pPr lvl="1"/>
            <a:r>
              <a:rPr lang="en-GB" altLang="sr-Latn-RS"/>
              <a:t>Second level</a:t>
            </a:r>
          </a:p>
          <a:p>
            <a:pPr lvl="2"/>
            <a:r>
              <a:rPr lang="en-GB" altLang="sr-Latn-RS"/>
              <a:t>Third level</a:t>
            </a:r>
          </a:p>
          <a:p>
            <a:pPr lvl="3"/>
            <a:r>
              <a:rPr lang="en-GB" altLang="sr-Latn-RS"/>
              <a:t>Fourth level</a:t>
            </a:r>
          </a:p>
          <a:p>
            <a:pPr lvl="4"/>
            <a:r>
              <a:rPr lang="en-GB" altLang="sr-Latn-RS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AEEE38-1601-49C9-8F21-B432C2E8C009}" type="datetime1">
              <a:rPr lang="en-US" smtClean="0"/>
              <a:t>5/20/2021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i="0" u="none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085FD4-2ED3-4532-8FE4-64401B8682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643063" y="3571875"/>
            <a:ext cx="896461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en-US" sz="3200" i="0" u="none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924944"/>
            <a:ext cx="7844408" cy="1470025"/>
          </a:xfrm>
        </p:spPr>
        <p:txBody>
          <a:bodyPr/>
          <a:lstStyle/>
          <a:p>
            <a:pPr algn="ctr"/>
            <a:r>
              <a:rPr lang="bs-Latn-BA" dirty="0">
                <a:latin typeface="Calibri Light" panose="020F0302020204030204" pitchFamily="34" charset="0"/>
                <a:cs typeface="Calibri Light" panose="020F0302020204030204" pitchFamily="34" charset="0"/>
              </a:rPr>
              <a:t>Finansijsko izvještavanje Centralne banke BiH:</a:t>
            </a:r>
            <a:br>
              <a:rPr lang="bs-Latn-BA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bs-Latn-BA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bs-Latn-BA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bs-Latn-BA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Kako pravilno tumačiti finansijske izvještaje“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152128"/>
          </a:xfrm>
        </p:spPr>
        <p:txBody>
          <a:bodyPr/>
          <a:lstStyle/>
          <a:p>
            <a:pPr algn="r"/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Edis Kovačević</a:t>
            </a:r>
          </a:p>
          <a:p>
            <a:pPr algn="r"/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Tamara Gavrić</a:t>
            </a:r>
          </a:p>
          <a:p>
            <a:pPr algn="r"/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Sarajevo, 20. 5. 2021.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Finansijski rezultat Centralne banke BiH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16835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Finansijski rezultat Centralne banke BiH </a:t>
            </a:r>
            <a:r>
              <a:rPr lang="bs-Latn-BA" sz="1800" b="1" dirty="0"/>
              <a:t>ne predstavlja </a:t>
            </a:r>
            <a:r>
              <a:rPr lang="bs-Latn-BA" sz="1800" dirty="0"/>
              <a:t>mjerilo njene finansijske uspješnosti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Jačanje finansijskog rezultata Centralne banke BiH </a:t>
            </a:r>
            <a:r>
              <a:rPr lang="bs-Latn-BA" sz="1800" b="1" dirty="0"/>
              <a:t>ne smije </a:t>
            </a:r>
            <a:r>
              <a:rPr lang="bs-Latn-BA" sz="1800" dirty="0"/>
              <a:t>ugroziti primarni cilj monetarne politike, a to je stabilnost domaće valute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Pozitivan finansijski rezultat je poželjan radi njene finansijske nezavisnosti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Faktori koji utiču na generiranje profita su zakonski okvir kao i okolnosti iz našeg međunarodnog i domaćeg </a:t>
            </a:r>
            <a:r>
              <a:rPr lang="bs-Latn-BA" sz="1800" dirty="0" err="1"/>
              <a:t>okruženja</a:t>
            </a:r>
            <a:endParaRPr lang="bs-Latn-BA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i="1" dirty="0"/>
              <a:t>U periodu 1997 – 2020, Centralna banka BiH je ostvarila preko 1 milijarde KM neto dobiti i transferisala 436 miliona KM u budžet institucija BiH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8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800" y="1221415"/>
            <a:ext cx="7772400" cy="1470025"/>
          </a:xfrm>
        </p:spPr>
        <p:txBody>
          <a:bodyPr/>
          <a:lstStyle/>
          <a:p>
            <a:r>
              <a:rPr lang="bs-Latn-BA" dirty="0"/>
              <a:t>Zaključak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6800800" cy="3456384"/>
          </a:xfrm>
        </p:spPr>
        <p:txBody>
          <a:bodyPr/>
          <a:lstStyle/>
          <a:p>
            <a:pPr algn="l"/>
            <a:r>
              <a:rPr lang="bs-Latn-BA" dirty="0"/>
              <a:t>Stabilna domaća valuta je osnovni cilj Centralne banke BiH</a:t>
            </a:r>
          </a:p>
          <a:p>
            <a:pPr algn="l"/>
            <a:endParaRPr lang="bs-Latn-BA" dirty="0"/>
          </a:p>
          <a:p>
            <a:pPr algn="l"/>
            <a:r>
              <a:rPr lang="bs-Latn-BA" dirty="0"/>
              <a:t>Maksimizacija profita nije cilj Centralne banke BiH</a:t>
            </a:r>
          </a:p>
          <a:p>
            <a:pPr algn="l"/>
            <a:endParaRPr lang="bs-Latn-BA" dirty="0"/>
          </a:p>
          <a:p>
            <a:pPr algn="l"/>
            <a:r>
              <a:rPr lang="bs-Latn-BA" dirty="0"/>
              <a:t>ODGOVORNOST + TRANSPARENTNOST = KREDIBILITET</a:t>
            </a:r>
          </a:p>
          <a:p>
            <a:pPr algn="l"/>
            <a:endParaRPr lang="bs-Latn-BA" dirty="0"/>
          </a:p>
          <a:p>
            <a:pPr algn="l"/>
            <a:r>
              <a:rPr lang="bs-Latn-BA" dirty="0"/>
              <a:t>Kredibilitet Centralne banke BiH = stabilnost domaće valute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bs-Latn-BA" dirty="0"/>
              <a:t>Struktura izlaganja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024" y="2348880"/>
            <a:ext cx="7598334" cy="3024336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Uvod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Polazne pretpostavke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Pristup čitanju finansijskih izvještaja Centralne banke BiH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Prikaz operacija Centralne banke BiH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Neto strana aktiva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Finansijski rezultat Centralne banke BiH</a:t>
            </a:r>
          </a:p>
          <a:p>
            <a:pPr marL="457200" indent="-457200" algn="l">
              <a:buFont typeface="+mj-lt"/>
              <a:buAutoNum type="arabicPeriod"/>
            </a:pPr>
            <a:r>
              <a:rPr lang="bs-Latn-BA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Zaključak</a:t>
            </a:r>
          </a:p>
          <a:p>
            <a:pPr algn="l"/>
            <a:endParaRPr lang="bs-Latn-BA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7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866527"/>
          </a:xfrm>
        </p:spPr>
        <p:txBody>
          <a:bodyPr/>
          <a:lstStyle/>
          <a:p>
            <a:r>
              <a:rPr lang="bs-Latn-BA" dirty="0"/>
              <a:t>Uvod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856984" cy="4104456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dirty="0"/>
              <a:t>Finansijski izvještaji Centralne banke BiH su sveobuhvatni prikaz našeg finansijskog poslovanja, ali koja je njihova svrha?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dirty="0"/>
              <a:t>Eksterni korisnici finansijskih izvještaja po Zakonu o Centralnoj banci BiH su: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b="1" dirty="0"/>
              <a:t>Parlament BiH i Predsjedništvo BiH </a:t>
            </a:r>
          </a:p>
          <a:p>
            <a:pPr algn="l"/>
            <a:r>
              <a:rPr lang="bs-Latn-BA" sz="1800" dirty="0"/>
              <a:t>                                               ali i......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dirty="0"/>
              <a:t>šira domaća javnost, komercijalne banke, mediji, međunarodne finansijske organizacije, međunarodni kreditori, međunarodne rejting agencije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dirty="0"/>
              <a:t>Finansijski izvještaji Centralne banke BiH – ključni alat našeg transparentnog rada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bs-Latn-BA" sz="1800" dirty="0"/>
              <a:t>Odgovornost vs kredibilitet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bs-Latn-BA" sz="1800" dirty="0"/>
          </a:p>
          <a:p>
            <a:pPr algn="l"/>
            <a:r>
              <a:rPr lang="bs-Latn-BA" sz="1800" b="1" dirty="0"/>
              <a:t>Nezavisnost-Odgovornost-Transparentnost u radu-Kredibilitet-Povjerenje u domaću valutu    </a:t>
            </a:r>
          </a:p>
          <a:p>
            <a:pPr algn="l"/>
            <a:endParaRPr lang="bs-Latn-BA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6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Polazne pretpostavke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dirty="0"/>
              <a:t>Zakonski okvir djelovanja Centralne banke BiH: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s-Latn-BA" dirty="0"/>
              <a:t>Naši učesnici: na koga smo upućeni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s-Latn-BA" dirty="0"/>
              <a:t>Okruženje u kojem sprovodimo svoje operacije i aktivnosti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s-Latn-BA" dirty="0"/>
              <a:t>Okvir finansijskog izvještavanja - profesionalna regulativa po kojoj Centralna banka BiH radi: Međunarodni standardi finansijskog izvještavanja (MSFI)</a:t>
            </a:r>
          </a:p>
          <a:p>
            <a:pPr marL="0" indent="0">
              <a:buNone/>
            </a:pPr>
            <a:r>
              <a:rPr lang="bs-Latn-BA" dirty="0"/>
              <a:t>Osnovne odrednice MSFI na centralne banke</a:t>
            </a:r>
          </a:p>
          <a:p>
            <a:pPr marL="457200" indent="-457200">
              <a:buFont typeface="+mj-lt"/>
              <a:buAutoNum type="arabicPeriod"/>
            </a:pPr>
            <a:endParaRPr lang="bs-Latn-BA" dirty="0"/>
          </a:p>
          <a:p>
            <a:pPr marL="0" indent="0" algn="l">
              <a:buNone/>
            </a:pPr>
            <a:endParaRPr lang="bs-Latn-BA" b="1" dirty="0"/>
          </a:p>
          <a:p>
            <a:pPr marL="0" indent="0" algn="l">
              <a:buNone/>
            </a:pPr>
            <a:r>
              <a:rPr lang="bs-Latn-BA" b="1" dirty="0"/>
              <a:t>                            Finansijska interpretacija</a:t>
            </a:r>
            <a:endParaRPr lang="en-US" b="1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3491880" y="4725144"/>
            <a:ext cx="432048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7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40960" cy="1154559"/>
          </a:xfrm>
        </p:spPr>
        <p:txBody>
          <a:bodyPr/>
          <a:lstStyle/>
          <a:p>
            <a:r>
              <a:rPr lang="bs-Latn-BA" dirty="0"/>
              <a:t>Pristup čitanju finansijskih izvještaja </a:t>
            </a:r>
            <a:br>
              <a:rPr lang="bs-Latn-BA" dirty="0"/>
            </a:br>
            <a:r>
              <a:rPr lang="bs-Latn-BA" dirty="0"/>
              <a:t>Centralne banke BiH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42494"/>
            <a:ext cx="8352928" cy="3350802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bs-Latn-BA" dirty="0"/>
              <a:t>Integralni dokument: čita se od prve do zadnje stanice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bs-Latn-BA" dirty="0"/>
              <a:t>Uvažavajući naš pravni okvir djelovanja: Naše ciljeve i zadatke propisane Zakonom o Centralnoj </a:t>
            </a:r>
            <a:r>
              <a:rPr lang="bs-Latn-BA" dirty="0" err="1"/>
              <a:t>banci</a:t>
            </a:r>
            <a:r>
              <a:rPr lang="bs-Latn-BA" dirty="0"/>
              <a:t> BiH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bs-Latn-BA" dirty="0"/>
              <a:t>Razumijevajući odnos koji postoji između nas i naših učesnica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bs-Latn-BA" dirty="0"/>
              <a:t>Razumijevajući uslove iz našeg međunarodnog i domaćeg okruženja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bs-Latn-BA" dirty="0"/>
          </a:p>
          <a:p>
            <a:r>
              <a:rPr lang="bs-Latn-BA" dirty="0"/>
              <a:t>Kako su finansijske informacije međusobno povezane u finansijskim izvještajima, od čega sve kreće?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0" y="1412776"/>
            <a:ext cx="7772400" cy="432048"/>
          </a:xfrm>
        </p:spPr>
        <p:txBody>
          <a:bodyPr/>
          <a:lstStyle/>
          <a:p>
            <a:r>
              <a:rPr lang="bs-Latn-BA" dirty="0"/>
              <a:t>Prikaz operacija Centralne banke BiH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5287"/>
            <a:ext cx="6400800" cy="3503513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" y="1844824"/>
            <a:ext cx="9136050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0" y="1412776"/>
            <a:ext cx="7772400" cy="432048"/>
          </a:xfrm>
        </p:spPr>
        <p:txBody>
          <a:bodyPr/>
          <a:lstStyle/>
          <a:p>
            <a:r>
              <a:rPr lang="bs-Latn-BA" dirty="0"/>
              <a:t>Prikaz operacija Centralne banke BiH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5287"/>
            <a:ext cx="6400800" cy="3503513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15BF6-4D07-4884-9EA2-8BD3EFBAD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" y="1844823"/>
            <a:ext cx="9128100" cy="50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0" y="1412776"/>
            <a:ext cx="7772400" cy="432048"/>
          </a:xfrm>
        </p:spPr>
        <p:txBody>
          <a:bodyPr/>
          <a:lstStyle/>
          <a:p>
            <a:r>
              <a:rPr lang="bs-Latn-BA" dirty="0"/>
              <a:t>Prikaz operacija Centralne banke BiH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5287"/>
            <a:ext cx="6400800" cy="3503513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F4A93-E5C8-426C-B88E-5C165CE9D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" y="1844824"/>
            <a:ext cx="91281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11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3115-91CE-4902-BB9C-2A0AFDAE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Neto strana aktiva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5AD1-C141-4893-8ABB-4EB3ED69E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Mjera ostvarenja cilja monetarne politike i stabilnosti domaće valute</a:t>
            </a: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Neto strana aktiva je amortizer valutnog odbora kojim pokrivamo finansijske rizike u procesu investiranja deviznih rezervi </a:t>
            </a: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Po Zakonu o Centralnoj </a:t>
            </a:r>
            <a:r>
              <a:rPr lang="bs-Latn-BA" sz="1800" dirty="0" err="1"/>
              <a:t>banci</a:t>
            </a:r>
            <a:r>
              <a:rPr lang="bs-Latn-BA" sz="1800" dirty="0"/>
              <a:t> BiH, </a:t>
            </a:r>
            <a:r>
              <a:rPr lang="bs-Latn-BA" sz="1800" dirty="0" err="1"/>
              <a:t>pokriće</a:t>
            </a:r>
            <a:r>
              <a:rPr lang="bs-Latn-BA" sz="1800" dirty="0"/>
              <a:t> domaće valute u deviznim rezervama mora biti minimalno 100%</a:t>
            </a: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 err="1"/>
              <a:t>Pokriće</a:t>
            </a:r>
            <a:r>
              <a:rPr lang="bs-Latn-BA" sz="1800" dirty="0"/>
              <a:t> je trenutno cca 106% i čini valutnim odborom stabilnim</a:t>
            </a: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s-Latn-BA" sz="1800" dirty="0"/>
              <a:t>Iznos neto strane aktive čini sastavni dio devizne rezerve Centralne banke BiH i nije raspoloživ za fiskalne ili bilo koje druge namjene, osim za stabilnost valutnog odbora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083236420"/>
      </p:ext>
    </p:extLst>
  </p:cSld>
  <p:clrMapOvr>
    <a:masterClrMapping/>
  </p:clrMapOvr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12045</TotalTime>
  <Words>471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Tahoma</vt:lpstr>
      <vt:lpstr>Wingdings</vt:lpstr>
      <vt:lpstr>Kozaric design</vt:lpstr>
      <vt:lpstr>Finansijsko izvještavanje Centralne banke BiH:  „Kako pravilno tumačiti finansijske izvještaje“</vt:lpstr>
      <vt:lpstr>Struktura izlaganja</vt:lpstr>
      <vt:lpstr>Uvod</vt:lpstr>
      <vt:lpstr>Polazne pretpostavke</vt:lpstr>
      <vt:lpstr>Pristup čitanju finansijskih izvještaja  Centralne banke BiH</vt:lpstr>
      <vt:lpstr>Prikaz operacija Centralne banke BiH</vt:lpstr>
      <vt:lpstr>Prikaz operacija Centralne banke BiH</vt:lpstr>
      <vt:lpstr>Prikaz operacija Centralne banke BiH</vt:lpstr>
      <vt:lpstr>Neto strana aktiva</vt:lpstr>
      <vt:lpstr>Finansijski rezultat Centralne banke BiH</vt:lpstr>
      <vt:lpstr>Zaključak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Edis Kovacevic</cp:lastModifiedBy>
  <cp:revision>1339</cp:revision>
  <cp:lastPrinted>2018-02-15T09:10:31Z</cp:lastPrinted>
  <dcterms:created xsi:type="dcterms:W3CDTF">2006-08-29T08:29:35Z</dcterms:created>
  <dcterms:modified xsi:type="dcterms:W3CDTF">2021-05-20T06:40:15Z</dcterms:modified>
</cp:coreProperties>
</file>