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26"/>
  </p:notesMasterIdLst>
  <p:sldIdLst>
    <p:sldId id="300" r:id="rId5"/>
    <p:sldId id="259" r:id="rId6"/>
    <p:sldId id="261" r:id="rId7"/>
    <p:sldId id="310" r:id="rId8"/>
    <p:sldId id="291" r:id="rId9"/>
    <p:sldId id="260" r:id="rId10"/>
    <p:sldId id="258" r:id="rId11"/>
    <p:sldId id="299" r:id="rId12"/>
    <p:sldId id="285" r:id="rId13"/>
    <p:sldId id="323" r:id="rId14"/>
    <p:sldId id="315" r:id="rId15"/>
    <p:sldId id="301" r:id="rId16"/>
    <p:sldId id="321" r:id="rId17"/>
    <p:sldId id="312" r:id="rId18"/>
    <p:sldId id="322" r:id="rId19"/>
    <p:sldId id="308" r:id="rId20"/>
    <p:sldId id="302" r:id="rId21"/>
    <p:sldId id="324" r:id="rId22"/>
    <p:sldId id="306" r:id="rId23"/>
    <p:sldId id="326" r:id="rId24"/>
    <p:sldId id="3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nan Bahtic" initials="AB" lastIdx="1" clrIdx="0">
    <p:extLst>
      <p:ext uri="{19B8F6BF-5375-455C-9EA6-DF929625EA0E}">
        <p15:presenceInfo xmlns:p15="http://schemas.microsoft.com/office/powerpoint/2012/main" userId="2d82952c9bc52a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5226" autoAdjust="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0FD8F-0050-42E3-8B3A-6ED7CFB9852E}" type="doc">
      <dgm:prSet loTypeId="urn:microsoft.com/office/officeart/2008/layout/Square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B5D7D5-6A1C-4ABC-8850-759A9D876047}">
      <dgm:prSet/>
      <dgm:spPr/>
      <dgm:t>
        <a:bodyPr/>
        <a:lstStyle/>
        <a:p>
          <a:r>
            <a:rPr lang="bs-Latn-BA" dirty="0"/>
            <a:t>Tehnički preduvjeti</a:t>
          </a:r>
          <a:endParaRPr lang="en-US" dirty="0"/>
        </a:p>
      </dgm:t>
    </dgm:pt>
    <dgm:pt modelId="{D8874F40-D7B0-41DE-BB6F-A6014FEAB2D7}" type="parTrans" cxnId="{C5202EE1-10E9-4076-9D55-9E0CF8B152AF}">
      <dgm:prSet/>
      <dgm:spPr/>
      <dgm:t>
        <a:bodyPr/>
        <a:lstStyle/>
        <a:p>
          <a:endParaRPr lang="en-US"/>
        </a:p>
      </dgm:t>
    </dgm:pt>
    <dgm:pt modelId="{BD6E0A2E-99C8-4F5A-971A-CD211D1099FF}" type="sibTrans" cxnId="{C5202EE1-10E9-4076-9D55-9E0CF8B152AF}">
      <dgm:prSet/>
      <dgm:spPr/>
      <dgm:t>
        <a:bodyPr/>
        <a:lstStyle/>
        <a:p>
          <a:endParaRPr lang="en-US"/>
        </a:p>
      </dgm:t>
    </dgm:pt>
    <dgm:pt modelId="{96262926-A67D-4E4E-9515-5EBC67F0B634}">
      <dgm:prSet custT="1"/>
      <dgm:spPr/>
      <dgm:t>
        <a:bodyPr/>
        <a:lstStyle/>
        <a:p>
          <a:endParaRPr lang="bs-Latn-BA" sz="1600" dirty="0">
            <a:latin typeface="+mn-lt"/>
            <a:cs typeface="Calibri" panose="020F0502020204030204" pitchFamily="34" charset="0"/>
          </a:endParaRPr>
        </a:p>
        <a:p>
          <a:endParaRPr lang="bs-Latn-BA" sz="1600" dirty="0">
            <a:latin typeface="+mn-lt"/>
            <a:cs typeface="Calibri" panose="020F0502020204030204" pitchFamily="34" charset="0"/>
          </a:endParaRPr>
        </a:p>
        <a:p>
          <a:endParaRPr lang="bs-Latn-BA" sz="1600" dirty="0">
            <a:latin typeface="+mn-lt"/>
            <a:cs typeface="Calibri" panose="020F0502020204030204" pitchFamily="34" charset="0"/>
          </a:endParaRPr>
        </a:p>
        <a:p>
          <a:endParaRPr lang="bs-Latn-BA" sz="16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bs-Latn-BA" sz="1600" dirty="0">
              <a:latin typeface="Calibri" panose="020F0502020204030204" pitchFamily="34" charset="0"/>
              <a:cs typeface="Calibri" panose="020F0502020204030204" pitchFamily="34" charset="0"/>
            </a:rPr>
            <a:t>Važna je sigurnost internet veze</a:t>
          </a:r>
        </a:p>
        <a:p>
          <a:r>
            <a:rPr lang="bs-Latn-BA" sz="1600" dirty="0">
              <a:latin typeface="Calibri" panose="020F0502020204030204" pitchFamily="34" charset="0"/>
              <a:cs typeface="Calibri" panose="020F0502020204030204" pitchFamily="34" charset="0"/>
            </a:rPr>
            <a:t>Poželjno je da internet veza bude stabilna</a:t>
          </a:r>
        </a:p>
        <a:p>
          <a:endParaRPr lang="bs-Latn-BA" sz="16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bs-Latn-BA" sz="1600" dirty="0">
              <a:latin typeface="Calibri" panose="020F0502020204030204" pitchFamily="34" charset="0"/>
              <a:cs typeface="Calibri" panose="020F0502020204030204" pitchFamily="34" charset="0"/>
            </a:rPr>
            <a:t>Potreban je adekvatan uređaj (računar, tablet, mobilni telefon)  na kojem je instaliran adekvatan mehanizam zaštite</a:t>
          </a:r>
        </a:p>
        <a:p>
          <a:endParaRPr lang="bs-Latn-BA" sz="10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74E552-C501-4B0E-9400-E8B410F53D50}" type="parTrans" cxnId="{8C5B110A-FBC3-4CBF-BED2-413E87D4DAD5}">
      <dgm:prSet/>
      <dgm:spPr/>
      <dgm:t>
        <a:bodyPr/>
        <a:lstStyle/>
        <a:p>
          <a:endParaRPr lang="en-US"/>
        </a:p>
      </dgm:t>
    </dgm:pt>
    <dgm:pt modelId="{1DA7ACEB-F642-43C1-BCB5-F580B9B985B9}" type="sibTrans" cxnId="{8C5B110A-FBC3-4CBF-BED2-413E87D4DAD5}">
      <dgm:prSet/>
      <dgm:spPr/>
      <dgm:t>
        <a:bodyPr/>
        <a:lstStyle/>
        <a:p>
          <a:endParaRPr lang="en-US"/>
        </a:p>
      </dgm:t>
    </dgm:pt>
    <dgm:pt modelId="{C5146535-FD3D-4589-98A3-623B8DA4B8DB}">
      <dgm:prSet/>
      <dgm:spPr/>
      <dgm:t>
        <a:bodyPr/>
        <a:lstStyle/>
        <a:p>
          <a:r>
            <a:rPr lang="bs-Latn-BA" dirty="0"/>
            <a:t>Osnovni podaci i prodavcu i internet </a:t>
          </a:r>
          <a:r>
            <a:rPr lang="bs-Latn-BA" dirty="0" smtClean="0"/>
            <a:t>prodavaonici</a:t>
          </a:r>
          <a:endParaRPr lang="en-US" dirty="0"/>
        </a:p>
      </dgm:t>
    </dgm:pt>
    <dgm:pt modelId="{20848F78-EC70-4162-96CE-CC68006930F0}" type="parTrans" cxnId="{8EBF857E-7408-4941-91E4-293B0F59EEF7}">
      <dgm:prSet/>
      <dgm:spPr/>
      <dgm:t>
        <a:bodyPr/>
        <a:lstStyle/>
        <a:p>
          <a:endParaRPr lang="en-US"/>
        </a:p>
      </dgm:t>
    </dgm:pt>
    <dgm:pt modelId="{7A3CCAF8-AC3A-401E-AEDD-44BBC1AA9C31}" type="sibTrans" cxnId="{8EBF857E-7408-4941-91E4-293B0F59EEF7}">
      <dgm:prSet/>
      <dgm:spPr/>
      <dgm:t>
        <a:bodyPr/>
        <a:lstStyle/>
        <a:p>
          <a:endParaRPr lang="en-US"/>
        </a:p>
      </dgm:t>
    </dgm:pt>
    <dgm:pt modelId="{E80CA270-6C90-4E17-ACEA-46B56AD54DD1}">
      <dgm:prSet custT="1"/>
      <dgm:spPr/>
      <dgm:t>
        <a:bodyPr/>
        <a:lstStyle/>
        <a:p>
          <a:r>
            <a:rPr lang="bs-Latn-BA" sz="1600" dirty="0">
              <a:latin typeface="Calibri" panose="020F0502020204030204" pitchFamily="34" charset="0"/>
              <a:cs typeface="Calibri" panose="020F0502020204030204" pitchFamily="34" charset="0"/>
            </a:rPr>
            <a:t>Poželjno je informirati se o iskustvima drugih kupaca</a:t>
          </a:r>
        </a:p>
        <a:p>
          <a:r>
            <a:rPr lang="bs-Latn-BA" sz="1600" dirty="0">
              <a:latin typeface="Calibri" panose="020F0502020204030204" pitchFamily="34" charset="0"/>
              <a:cs typeface="Calibri" panose="020F0502020204030204" pitchFamily="34" charset="0"/>
            </a:rPr>
            <a:t>Većina internet </a:t>
          </a:r>
          <a:r>
            <a:rPr lang="bs-Latn-BA" sz="1600" dirty="0" smtClean="0">
              <a:latin typeface="Calibri" panose="020F0502020204030204" pitchFamily="34" charset="0"/>
              <a:cs typeface="Calibri" panose="020F0502020204030204" pitchFamily="34" charset="0"/>
            </a:rPr>
            <a:t>prodavaonica </a:t>
          </a:r>
          <a:r>
            <a:rPr lang="bs-Latn-BA" sz="1600" dirty="0">
              <a:latin typeface="Calibri" panose="020F0502020204030204" pitchFamily="34" charset="0"/>
              <a:cs typeface="Calibri" panose="020F0502020204030204" pitchFamily="34" charset="0"/>
            </a:rPr>
            <a:t>imaju recenzije o svojim uslugama, korisno je informirati se o statusu, poslovnosti, sigurnosti itd.</a:t>
          </a:r>
        </a:p>
        <a:p>
          <a:r>
            <a:rPr lang="bs-Latn-BA" sz="1600" dirty="0">
              <a:latin typeface="Calibri" panose="020F0502020204030204" pitchFamily="34" charset="0"/>
              <a:cs typeface="Calibri" panose="020F0502020204030204" pitchFamily="34" charset="0"/>
            </a:rPr>
            <a:t>Ne dijelite svoje </a:t>
          </a:r>
          <a:r>
            <a:rPr lang="bs-Latn-BA" sz="1600" dirty="0" smtClean="0">
              <a:latin typeface="Calibri" panose="020F0502020204030204" pitchFamily="34" charset="0"/>
              <a:cs typeface="Calibri" panose="020F0502020204030204" pitchFamily="34" charset="0"/>
            </a:rPr>
            <a:t>osobne </a:t>
          </a:r>
          <a:r>
            <a:rPr lang="bs-Latn-BA" sz="1600" dirty="0">
              <a:latin typeface="Calibri" panose="020F0502020204030204" pitchFamily="34" charset="0"/>
              <a:cs typeface="Calibri" panose="020F0502020204030204" pitchFamily="34" charset="0"/>
            </a:rPr>
            <a:t>podatke sa drugima, vodite računa gdje podatke unosite i stavljate na raspolaganje</a:t>
          </a:r>
        </a:p>
        <a:p>
          <a:endParaRPr lang="en-US" sz="1000" dirty="0"/>
        </a:p>
      </dgm:t>
    </dgm:pt>
    <dgm:pt modelId="{7EEC8067-96EF-4BE0-8BE3-BA59ED78A31F}" type="parTrans" cxnId="{2DC28DF8-5C1B-4F53-A4C1-D5B63FB54BAF}">
      <dgm:prSet/>
      <dgm:spPr/>
      <dgm:t>
        <a:bodyPr/>
        <a:lstStyle/>
        <a:p>
          <a:endParaRPr lang="en-US"/>
        </a:p>
      </dgm:t>
    </dgm:pt>
    <dgm:pt modelId="{1AFE46E5-6B07-4894-8ECB-21BD7E7B8AF1}" type="sibTrans" cxnId="{2DC28DF8-5C1B-4F53-A4C1-D5B63FB54BAF}">
      <dgm:prSet/>
      <dgm:spPr/>
      <dgm:t>
        <a:bodyPr/>
        <a:lstStyle/>
        <a:p>
          <a:endParaRPr lang="en-US"/>
        </a:p>
      </dgm:t>
    </dgm:pt>
    <dgm:pt modelId="{09C152DA-7620-4852-8162-A77EC3609F3F}">
      <dgm:prSet/>
      <dgm:spPr/>
      <dgm:t>
        <a:bodyPr/>
        <a:lstStyle/>
        <a:p>
          <a:r>
            <a:rPr lang="bs-Latn-BA" dirty="0"/>
            <a:t>Platne kartice</a:t>
          </a:r>
          <a:endParaRPr lang="en-US" dirty="0"/>
        </a:p>
      </dgm:t>
    </dgm:pt>
    <dgm:pt modelId="{9F6D14C0-6C82-4CBD-8D6D-B0E117B6F2ED}" type="parTrans" cxnId="{23ECAC8B-17A4-4883-AA0E-06D66B7E788A}">
      <dgm:prSet/>
      <dgm:spPr/>
      <dgm:t>
        <a:bodyPr/>
        <a:lstStyle/>
        <a:p>
          <a:endParaRPr lang="en-US"/>
        </a:p>
      </dgm:t>
    </dgm:pt>
    <dgm:pt modelId="{0AE8D36D-0F0F-4206-AE39-0A2D73987B68}" type="sibTrans" cxnId="{23ECAC8B-17A4-4883-AA0E-06D66B7E788A}">
      <dgm:prSet/>
      <dgm:spPr/>
      <dgm:t>
        <a:bodyPr/>
        <a:lstStyle/>
        <a:p>
          <a:endParaRPr lang="en-US"/>
        </a:p>
      </dgm:t>
    </dgm:pt>
    <dgm:pt modelId="{6C8937BE-93F8-4DED-8538-1C601DAEBA66}">
      <dgm:prSet custT="1"/>
      <dgm:spPr/>
      <dgm:t>
        <a:bodyPr/>
        <a:lstStyle/>
        <a:p>
          <a:endParaRPr lang="bs-Latn-BA" sz="1600" dirty="0"/>
        </a:p>
        <a:p>
          <a:endParaRPr lang="bs-Latn-BA" sz="1600" dirty="0"/>
        </a:p>
        <a:p>
          <a:endParaRPr lang="bs-Latn-BA" sz="1600" dirty="0"/>
        </a:p>
        <a:p>
          <a:endParaRPr lang="bs-Latn-BA" sz="1600" dirty="0"/>
        </a:p>
        <a:p>
          <a:endParaRPr lang="bs-Latn-BA" sz="16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bs-Latn-BA" sz="1600" dirty="0">
              <a:latin typeface="Calibri" panose="020F0502020204030204" pitchFamily="34" charset="0"/>
              <a:cs typeface="Calibri" panose="020F0502020204030204" pitchFamily="34" charset="0"/>
            </a:rPr>
            <a:t>Plaćanje se u pravilu vrši putem platnih kartica</a:t>
          </a:r>
        </a:p>
        <a:p>
          <a:r>
            <a:rPr lang="bs-Latn-BA" sz="1600" dirty="0">
              <a:latin typeface="Calibri" panose="020F0502020204030204" pitchFamily="34" charset="0"/>
              <a:cs typeface="Calibri" panose="020F0502020204030204" pitchFamily="34" charset="0"/>
            </a:rPr>
            <a:t>Postoji više vrsta platnih kartica i poželjno je odrediti jednu putem koje bismo vršili internet kupovinu</a:t>
          </a:r>
        </a:p>
        <a:p>
          <a:r>
            <a:rPr lang="bs-Latn-BA" sz="1600" dirty="0">
              <a:latin typeface="Calibri" panose="020F0502020204030204" pitchFamily="34" charset="0"/>
              <a:cs typeface="Calibri" panose="020F0502020204030204" pitchFamily="34" charset="0"/>
            </a:rPr>
            <a:t>Radi sigurnosti, dobro je razmisliti da se za internet kupovinu koristi </a:t>
          </a:r>
          <a:r>
            <a:rPr lang="bs-Latn-BA" sz="1600" i="1" dirty="0">
              <a:latin typeface="Calibri" panose="020F0502020204030204" pitchFamily="34" charset="0"/>
              <a:cs typeface="Calibri" panose="020F0502020204030204" pitchFamily="34" charset="0"/>
            </a:rPr>
            <a:t>prepaid</a:t>
          </a:r>
          <a:r>
            <a:rPr lang="bs-Latn-BA" sz="1600" dirty="0">
              <a:latin typeface="Calibri" panose="020F0502020204030204" pitchFamily="34" charset="0"/>
              <a:cs typeface="Calibri" panose="020F0502020204030204" pitchFamily="34" charset="0"/>
            </a:rPr>
            <a:t> kartica – ona ne bi trebala imati poveznicu sa sredstvima na tekućem računu i na ovoj kartici je poželjno imati onoliko sredstava koliko smo planirali potrošiti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D169C6-D77F-456D-B18B-D7BE016AD87A}" type="parTrans" cxnId="{FAA8D3DD-12E8-457D-9144-B037C5678347}">
      <dgm:prSet/>
      <dgm:spPr/>
      <dgm:t>
        <a:bodyPr/>
        <a:lstStyle/>
        <a:p>
          <a:endParaRPr lang="en-US"/>
        </a:p>
      </dgm:t>
    </dgm:pt>
    <dgm:pt modelId="{A97BE953-FA9D-4BA6-A92C-494DB1F3BA59}" type="sibTrans" cxnId="{FAA8D3DD-12E8-457D-9144-B037C5678347}">
      <dgm:prSet/>
      <dgm:spPr/>
      <dgm:t>
        <a:bodyPr/>
        <a:lstStyle/>
        <a:p>
          <a:endParaRPr lang="en-US"/>
        </a:p>
      </dgm:t>
    </dgm:pt>
    <dgm:pt modelId="{7923B31A-26ED-4AC1-B5B7-C4F25B049851}" type="pres">
      <dgm:prSet presAssocID="{6A70FD8F-0050-42E3-8B3A-6ED7CFB9852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222A6F3-40EB-494D-A2E5-396EFC769278}" type="pres">
      <dgm:prSet presAssocID="{8DB5D7D5-6A1C-4ABC-8850-759A9D876047}" presName="root" presStyleCnt="0">
        <dgm:presLayoutVars>
          <dgm:chMax/>
          <dgm:chPref/>
        </dgm:presLayoutVars>
      </dgm:prSet>
      <dgm:spPr/>
    </dgm:pt>
    <dgm:pt modelId="{CC7A1B91-BB97-49BB-B938-D3D3B334A03E}" type="pres">
      <dgm:prSet presAssocID="{8DB5D7D5-6A1C-4ABC-8850-759A9D876047}" presName="rootComposite" presStyleCnt="0">
        <dgm:presLayoutVars/>
      </dgm:prSet>
      <dgm:spPr/>
    </dgm:pt>
    <dgm:pt modelId="{E46245CF-4505-4D06-A12F-C9DC685813DC}" type="pres">
      <dgm:prSet presAssocID="{8DB5D7D5-6A1C-4ABC-8850-759A9D876047}" presName="ParentAccent" presStyleLbl="alignNode1" presStyleIdx="0" presStyleCnt="3"/>
      <dgm:spPr/>
    </dgm:pt>
    <dgm:pt modelId="{F05317BF-C210-48C5-88CB-D60A62916024}" type="pres">
      <dgm:prSet presAssocID="{8DB5D7D5-6A1C-4ABC-8850-759A9D876047}" presName="ParentSmallAccent" presStyleLbl="fgAcc1" presStyleIdx="0" presStyleCnt="3"/>
      <dgm:spPr/>
    </dgm:pt>
    <dgm:pt modelId="{C01249BB-9074-4A18-9737-59B36C2E6890}" type="pres">
      <dgm:prSet presAssocID="{8DB5D7D5-6A1C-4ABC-8850-759A9D876047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D8439-C069-4A37-9C99-9EF080977564}" type="pres">
      <dgm:prSet presAssocID="{8DB5D7D5-6A1C-4ABC-8850-759A9D876047}" presName="childShape" presStyleCnt="0">
        <dgm:presLayoutVars>
          <dgm:chMax val="0"/>
          <dgm:chPref val="0"/>
        </dgm:presLayoutVars>
      </dgm:prSet>
      <dgm:spPr/>
    </dgm:pt>
    <dgm:pt modelId="{5C81C301-3198-40F1-82A7-748A9047557A}" type="pres">
      <dgm:prSet presAssocID="{96262926-A67D-4E4E-9515-5EBC67F0B634}" presName="childComposite" presStyleCnt="0">
        <dgm:presLayoutVars>
          <dgm:chMax val="0"/>
          <dgm:chPref val="0"/>
        </dgm:presLayoutVars>
      </dgm:prSet>
      <dgm:spPr/>
    </dgm:pt>
    <dgm:pt modelId="{9DD64267-4C0F-44D2-B382-0864599D120B}" type="pres">
      <dgm:prSet presAssocID="{96262926-A67D-4E4E-9515-5EBC67F0B634}" presName="ChildAccent" presStyleLbl="solidFgAcc1" presStyleIdx="0" presStyleCnt="3" custLinFactNeighborX="-27058" custLinFactNeighborY="-94787"/>
      <dgm:spPr/>
    </dgm:pt>
    <dgm:pt modelId="{705BA34A-2367-484A-8E9B-D10A308ABEF6}" type="pres">
      <dgm:prSet presAssocID="{96262926-A67D-4E4E-9515-5EBC67F0B634}" presName="Child" presStyleLbl="revTx" presStyleIdx="1" presStyleCnt="6" custScaleX="90402" custScaleY="383646" custLinFactNeighborX="3642" custLinFactNeighborY="-1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7BC7E-3744-416C-9A37-3A7BBC75A10B}" type="pres">
      <dgm:prSet presAssocID="{C5146535-FD3D-4589-98A3-623B8DA4B8DB}" presName="root" presStyleCnt="0">
        <dgm:presLayoutVars>
          <dgm:chMax/>
          <dgm:chPref/>
        </dgm:presLayoutVars>
      </dgm:prSet>
      <dgm:spPr/>
    </dgm:pt>
    <dgm:pt modelId="{B2ED3989-6448-4EBB-BBAE-ED92378ADCFE}" type="pres">
      <dgm:prSet presAssocID="{C5146535-FD3D-4589-98A3-623B8DA4B8DB}" presName="rootComposite" presStyleCnt="0">
        <dgm:presLayoutVars/>
      </dgm:prSet>
      <dgm:spPr/>
    </dgm:pt>
    <dgm:pt modelId="{3B33B9E1-C37D-4B78-A34D-ECBF966641D0}" type="pres">
      <dgm:prSet presAssocID="{C5146535-FD3D-4589-98A3-623B8DA4B8DB}" presName="ParentAccent" presStyleLbl="alignNode1" presStyleIdx="1" presStyleCnt="3"/>
      <dgm:spPr/>
    </dgm:pt>
    <dgm:pt modelId="{3989346C-6C74-4AC8-A417-45A40041CD52}" type="pres">
      <dgm:prSet presAssocID="{C5146535-FD3D-4589-98A3-623B8DA4B8DB}" presName="ParentSmallAccent" presStyleLbl="fgAcc1" presStyleIdx="1" presStyleCnt="3"/>
      <dgm:spPr/>
    </dgm:pt>
    <dgm:pt modelId="{6C80CA49-C1AF-46A2-98BE-695B83745494}" type="pres">
      <dgm:prSet presAssocID="{C5146535-FD3D-4589-98A3-623B8DA4B8DB}" presName="Parent" presStyleLbl="revTx" presStyleIdx="2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25221-74FF-44AC-B130-533915A00500}" type="pres">
      <dgm:prSet presAssocID="{C5146535-FD3D-4589-98A3-623B8DA4B8DB}" presName="childShape" presStyleCnt="0">
        <dgm:presLayoutVars>
          <dgm:chMax val="0"/>
          <dgm:chPref val="0"/>
        </dgm:presLayoutVars>
      </dgm:prSet>
      <dgm:spPr/>
    </dgm:pt>
    <dgm:pt modelId="{13D6DB4D-A989-4AFA-BE02-CD742BE748C1}" type="pres">
      <dgm:prSet presAssocID="{E80CA270-6C90-4E17-ACEA-46B56AD54DD1}" presName="childComposite" presStyleCnt="0">
        <dgm:presLayoutVars>
          <dgm:chMax val="0"/>
          <dgm:chPref val="0"/>
        </dgm:presLayoutVars>
      </dgm:prSet>
      <dgm:spPr/>
    </dgm:pt>
    <dgm:pt modelId="{3000F64F-0BB1-433F-BCA1-D7839C8600CB}" type="pres">
      <dgm:prSet presAssocID="{E80CA270-6C90-4E17-ACEA-46B56AD54DD1}" presName="ChildAccent" presStyleLbl="solidFgAcc1" presStyleIdx="1" presStyleCnt="3" custLinFactNeighborX="-14611" custLinFactNeighborY="17538"/>
      <dgm:spPr/>
    </dgm:pt>
    <dgm:pt modelId="{8DAAD972-BF83-4474-8AAC-211CE445A7C3}" type="pres">
      <dgm:prSet presAssocID="{E80CA270-6C90-4E17-ACEA-46B56AD54DD1}" presName="Child" presStyleLbl="revTx" presStyleIdx="3" presStyleCnt="6" custScaleX="91682" custScaleY="287271" custLinFactY="35608" custLinFactNeighborX="630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ECAFE-B753-4063-BF4F-ABE6664227EF}" type="pres">
      <dgm:prSet presAssocID="{09C152DA-7620-4852-8162-A77EC3609F3F}" presName="root" presStyleCnt="0">
        <dgm:presLayoutVars>
          <dgm:chMax/>
          <dgm:chPref/>
        </dgm:presLayoutVars>
      </dgm:prSet>
      <dgm:spPr/>
    </dgm:pt>
    <dgm:pt modelId="{70B1D8B3-1694-466D-AA62-A1A3E845466E}" type="pres">
      <dgm:prSet presAssocID="{09C152DA-7620-4852-8162-A77EC3609F3F}" presName="rootComposite" presStyleCnt="0">
        <dgm:presLayoutVars/>
      </dgm:prSet>
      <dgm:spPr/>
    </dgm:pt>
    <dgm:pt modelId="{A52B1697-E07E-44E3-97F8-C5241C256AC1}" type="pres">
      <dgm:prSet presAssocID="{09C152DA-7620-4852-8162-A77EC3609F3F}" presName="ParentAccent" presStyleLbl="alignNode1" presStyleIdx="2" presStyleCnt="3"/>
      <dgm:spPr/>
    </dgm:pt>
    <dgm:pt modelId="{75FED2A4-2564-4885-93CD-C88DE3027B32}" type="pres">
      <dgm:prSet presAssocID="{09C152DA-7620-4852-8162-A77EC3609F3F}" presName="ParentSmallAccent" presStyleLbl="fgAcc1" presStyleIdx="2" presStyleCnt="3"/>
      <dgm:spPr/>
    </dgm:pt>
    <dgm:pt modelId="{9C8D68F8-DA84-49A2-B425-525D83EC9ABB}" type="pres">
      <dgm:prSet presAssocID="{09C152DA-7620-4852-8162-A77EC3609F3F}" presName="Parent" presStyleLbl="revTx" presStyleIdx="4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77CA9-CE2F-455B-9452-5DC9714F69E0}" type="pres">
      <dgm:prSet presAssocID="{09C152DA-7620-4852-8162-A77EC3609F3F}" presName="childShape" presStyleCnt="0">
        <dgm:presLayoutVars>
          <dgm:chMax val="0"/>
          <dgm:chPref val="0"/>
        </dgm:presLayoutVars>
      </dgm:prSet>
      <dgm:spPr/>
    </dgm:pt>
    <dgm:pt modelId="{DD8BE6B8-9C17-4EE3-96AE-8CE2948180AE}" type="pres">
      <dgm:prSet presAssocID="{6C8937BE-93F8-4DED-8538-1C601DAEBA66}" presName="childComposite" presStyleCnt="0">
        <dgm:presLayoutVars>
          <dgm:chMax val="0"/>
          <dgm:chPref val="0"/>
        </dgm:presLayoutVars>
      </dgm:prSet>
      <dgm:spPr/>
    </dgm:pt>
    <dgm:pt modelId="{E1EDA3D7-94B3-42C1-A2C5-C760EFC9E699}" type="pres">
      <dgm:prSet presAssocID="{6C8937BE-93F8-4DED-8538-1C601DAEBA66}" presName="ChildAccent" presStyleLbl="solidFgAcc1" presStyleIdx="2" presStyleCnt="3" custLinFactNeighborX="-47919" custLinFactNeighborY="58445"/>
      <dgm:spPr/>
    </dgm:pt>
    <dgm:pt modelId="{318C1319-3787-40FD-B87C-6448A14A2B23}" type="pres">
      <dgm:prSet presAssocID="{6C8937BE-93F8-4DED-8538-1C601DAEBA66}" presName="Child" presStyleLbl="revTx" presStyleIdx="5" presStyleCnt="6" custScaleY="296674" custLinFactNeighborX="-1723" custLinFactNeighborY="5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F857E-7408-4941-91E4-293B0F59EEF7}" srcId="{6A70FD8F-0050-42E3-8B3A-6ED7CFB9852E}" destId="{C5146535-FD3D-4589-98A3-623B8DA4B8DB}" srcOrd="1" destOrd="0" parTransId="{20848F78-EC70-4162-96CE-CC68006930F0}" sibTransId="{7A3CCAF8-AC3A-401E-AEDD-44BBC1AA9C31}"/>
    <dgm:cxn modelId="{98383B53-9D10-4EC3-BBBD-B03F8D355819}" type="presOf" srcId="{6A70FD8F-0050-42E3-8B3A-6ED7CFB9852E}" destId="{7923B31A-26ED-4AC1-B5B7-C4F25B049851}" srcOrd="0" destOrd="0" presId="urn:microsoft.com/office/officeart/2008/layout/SquareAccentList"/>
    <dgm:cxn modelId="{1E576998-A473-40B9-91DD-19C7AB38B793}" type="presOf" srcId="{09C152DA-7620-4852-8162-A77EC3609F3F}" destId="{9C8D68F8-DA84-49A2-B425-525D83EC9ABB}" srcOrd="0" destOrd="0" presId="urn:microsoft.com/office/officeart/2008/layout/SquareAccentList"/>
    <dgm:cxn modelId="{44EE45D9-3AAA-4E07-AD79-355F490BB9A5}" type="presOf" srcId="{E80CA270-6C90-4E17-ACEA-46B56AD54DD1}" destId="{8DAAD972-BF83-4474-8AAC-211CE445A7C3}" srcOrd="0" destOrd="0" presId="urn:microsoft.com/office/officeart/2008/layout/SquareAccentList"/>
    <dgm:cxn modelId="{C5202EE1-10E9-4076-9D55-9E0CF8B152AF}" srcId="{6A70FD8F-0050-42E3-8B3A-6ED7CFB9852E}" destId="{8DB5D7D5-6A1C-4ABC-8850-759A9D876047}" srcOrd="0" destOrd="0" parTransId="{D8874F40-D7B0-41DE-BB6F-A6014FEAB2D7}" sibTransId="{BD6E0A2E-99C8-4F5A-971A-CD211D1099FF}"/>
    <dgm:cxn modelId="{FAA8D3DD-12E8-457D-9144-B037C5678347}" srcId="{09C152DA-7620-4852-8162-A77EC3609F3F}" destId="{6C8937BE-93F8-4DED-8538-1C601DAEBA66}" srcOrd="0" destOrd="0" parTransId="{77D169C6-D77F-456D-B18B-D7BE016AD87A}" sibTransId="{A97BE953-FA9D-4BA6-A92C-494DB1F3BA59}"/>
    <dgm:cxn modelId="{88EE4753-9A33-451F-986A-5002662BB065}" type="presOf" srcId="{6C8937BE-93F8-4DED-8538-1C601DAEBA66}" destId="{318C1319-3787-40FD-B87C-6448A14A2B23}" srcOrd="0" destOrd="0" presId="urn:microsoft.com/office/officeart/2008/layout/SquareAccentList"/>
    <dgm:cxn modelId="{0253A5A7-816C-4F65-BC39-B2DBACCA4DBE}" type="presOf" srcId="{96262926-A67D-4E4E-9515-5EBC67F0B634}" destId="{705BA34A-2367-484A-8E9B-D10A308ABEF6}" srcOrd="0" destOrd="0" presId="urn:microsoft.com/office/officeart/2008/layout/SquareAccentList"/>
    <dgm:cxn modelId="{23ECAC8B-17A4-4883-AA0E-06D66B7E788A}" srcId="{6A70FD8F-0050-42E3-8B3A-6ED7CFB9852E}" destId="{09C152DA-7620-4852-8162-A77EC3609F3F}" srcOrd="2" destOrd="0" parTransId="{9F6D14C0-6C82-4CBD-8D6D-B0E117B6F2ED}" sibTransId="{0AE8D36D-0F0F-4206-AE39-0A2D73987B68}"/>
    <dgm:cxn modelId="{74D63655-0C19-4610-AC9F-D839E30E0AEB}" type="presOf" srcId="{C5146535-FD3D-4589-98A3-623B8DA4B8DB}" destId="{6C80CA49-C1AF-46A2-98BE-695B83745494}" srcOrd="0" destOrd="0" presId="urn:microsoft.com/office/officeart/2008/layout/SquareAccentList"/>
    <dgm:cxn modelId="{8C5B110A-FBC3-4CBF-BED2-413E87D4DAD5}" srcId="{8DB5D7D5-6A1C-4ABC-8850-759A9D876047}" destId="{96262926-A67D-4E4E-9515-5EBC67F0B634}" srcOrd="0" destOrd="0" parTransId="{EC74E552-C501-4B0E-9400-E8B410F53D50}" sibTransId="{1DA7ACEB-F642-43C1-BCB5-F580B9B985B9}"/>
    <dgm:cxn modelId="{2DC28DF8-5C1B-4F53-A4C1-D5B63FB54BAF}" srcId="{C5146535-FD3D-4589-98A3-623B8DA4B8DB}" destId="{E80CA270-6C90-4E17-ACEA-46B56AD54DD1}" srcOrd="0" destOrd="0" parTransId="{7EEC8067-96EF-4BE0-8BE3-BA59ED78A31F}" sibTransId="{1AFE46E5-6B07-4894-8ECB-21BD7E7B8AF1}"/>
    <dgm:cxn modelId="{0BC62F21-5B75-4C7A-8D60-4DB1127A18E4}" type="presOf" srcId="{8DB5D7D5-6A1C-4ABC-8850-759A9D876047}" destId="{C01249BB-9074-4A18-9737-59B36C2E6890}" srcOrd="0" destOrd="0" presId="urn:microsoft.com/office/officeart/2008/layout/SquareAccentList"/>
    <dgm:cxn modelId="{388C71B1-E3D5-43F6-83A3-A48A5EDEC148}" type="presParOf" srcId="{7923B31A-26ED-4AC1-B5B7-C4F25B049851}" destId="{B222A6F3-40EB-494D-A2E5-396EFC769278}" srcOrd="0" destOrd="0" presId="urn:microsoft.com/office/officeart/2008/layout/SquareAccentList"/>
    <dgm:cxn modelId="{574C2A2D-8071-485C-ADAB-26CC54C19698}" type="presParOf" srcId="{B222A6F3-40EB-494D-A2E5-396EFC769278}" destId="{CC7A1B91-BB97-49BB-B938-D3D3B334A03E}" srcOrd="0" destOrd="0" presId="urn:microsoft.com/office/officeart/2008/layout/SquareAccentList"/>
    <dgm:cxn modelId="{EC09CE4E-1680-49F9-9769-38FDAA05DC17}" type="presParOf" srcId="{CC7A1B91-BB97-49BB-B938-D3D3B334A03E}" destId="{E46245CF-4505-4D06-A12F-C9DC685813DC}" srcOrd="0" destOrd="0" presId="urn:microsoft.com/office/officeart/2008/layout/SquareAccentList"/>
    <dgm:cxn modelId="{48CE0919-2279-48E1-8416-E7CC62EAE1BA}" type="presParOf" srcId="{CC7A1B91-BB97-49BB-B938-D3D3B334A03E}" destId="{F05317BF-C210-48C5-88CB-D60A62916024}" srcOrd="1" destOrd="0" presId="urn:microsoft.com/office/officeart/2008/layout/SquareAccentList"/>
    <dgm:cxn modelId="{D2847112-C062-4060-8128-59F3A0CB7B17}" type="presParOf" srcId="{CC7A1B91-BB97-49BB-B938-D3D3B334A03E}" destId="{C01249BB-9074-4A18-9737-59B36C2E6890}" srcOrd="2" destOrd="0" presId="urn:microsoft.com/office/officeart/2008/layout/SquareAccentList"/>
    <dgm:cxn modelId="{E2691FFD-6044-4EF6-A3E0-C4A443B42696}" type="presParOf" srcId="{B222A6F3-40EB-494D-A2E5-396EFC769278}" destId="{44FD8439-C069-4A37-9C99-9EF080977564}" srcOrd="1" destOrd="0" presId="urn:microsoft.com/office/officeart/2008/layout/SquareAccentList"/>
    <dgm:cxn modelId="{988C7258-E997-4660-917B-D09E6EA3297B}" type="presParOf" srcId="{44FD8439-C069-4A37-9C99-9EF080977564}" destId="{5C81C301-3198-40F1-82A7-748A9047557A}" srcOrd="0" destOrd="0" presId="urn:microsoft.com/office/officeart/2008/layout/SquareAccentList"/>
    <dgm:cxn modelId="{A56E06CE-3EA1-428A-AC87-7051EEE2D139}" type="presParOf" srcId="{5C81C301-3198-40F1-82A7-748A9047557A}" destId="{9DD64267-4C0F-44D2-B382-0864599D120B}" srcOrd="0" destOrd="0" presId="urn:microsoft.com/office/officeart/2008/layout/SquareAccentList"/>
    <dgm:cxn modelId="{6A857D83-2A17-40D8-986E-969145D7C163}" type="presParOf" srcId="{5C81C301-3198-40F1-82A7-748A9047557A}" destId="{705BA34A-2367-484A-8E9B-D10A308ABEF6}" srcOrd="1" destOrd="0" presId="urn:microsoft.com/office/officeart/2008/layout/SquareAccentList"/>
    <dgm:cxn modelId="{A305DE40-3A35-4365-8806-61CEBB1FDAD0}" type="presParOf" srcId="{7923B31A-26ED-4AC1-B5B7-C4F25B049851}" destId="{B6D7BC7E-3744-416C-9A37-3A7BBC75A10B}" srcOrd="1" destOrd="0" presId="urn:microsoft.com/office/officeart/2008/layout/SquareAccentList"/>
    <dgm:cxn modelId="{00E83BD8-29BD-41F4-B06C-7E02141F740C}" type="presParOf" srcId="{B6D7BC7E-3744-416C-9A37-3A7BBC75A10B}" destId="{B2ED3989-6448-4EBB-BBAE-ED92378ADCFE}" srcOrd="0" destOrd="0" presId="urn:microsoft.com/office/officeart/2008/layout/SquareAccentList"/>
    <dgm:cxn modelId="{0ED622FB-DC9E-4922-A9E0-D2E60BE2D053}" type="presParOf" srcId="{B2ED3989-6448-4EBB-BBAE-ED92378ADCFE}" destId="{3B33B9E1-C37D-4B78-A34D-ECBF966641D0}" srcOrd="0" destOrd="0" presId="urn:microsoft.com/office/officeart/2008/layout/SquareAccentList"/>
    <dgm:cxn modelId="{2A71D08F-7618-4E44-8133-82ED7CD00EE0}" type="presParOf" srcId="{B2ED3989-6448-4EBB-BBAE-ED92378ADCFE}" destId="{3989346C-6C74-4AC8-A417-45A40041CD52}" srcOrd="1" destOrd="0" presId="urn:microsoft.com/office/officeart/2008/layout/SquareAccentList"/>
    <dgm:cxn modelId="{DE45059B-C0A6-4135-920B-8E0437E12EC4}" type="presParOf" srcId="{B2ED3989-6448-4EBB-BBAE-ED92378ADCFE}" destId="{6C80CA49-C1AF-46A2-98BE-695B83745494}" srcOrd="2" destOrd="0" presId="urn:microsoft.com/office/officeart/2008/layout/SquareAccentList"/>
    <dgm:cxn modelId="{94B253FC-7120-4EE1-A72E-0B64A6276A77}" type="presParOf" srcId="{B6D7BC7E-3744-416C-9A37-3A7BBC75A10B}" destId="{3E725221-74FF-44AC-B130-533915A00500}" srcOrd="1" destOrd="0" presId="urn:microsoft.com/office/officeart/2008/layout/SquareAccentList"/>
    <dgm:cxn modelId="{78641531-68EB-4609-A547-7FD542F605A2}" type="presParOf" srcId="{3E725221-74FF-44AC-B130-533915A00500}" destId="{13D6DB4D-A989-4AFA-BE02-CD742BE748C1}" srcOrd="0" destOrd="0" presId="urn:microsoft.com/office/officeart/2008/layout/SquareAccentList"/>
    <dgm:cxn modelId="{EDC4481C-031A-4E24-96BD-ABADFA7AF202}" type="presParOf" srcId="{13D6DB4D-A989-4AFA-BE02-CD742BE748C1}" destId="{3000F64F-0BB1-433F-BCA1-D7839C8600CB}" srcOrd="0" destOrd="0" presId="urn:microsoft.com/office/officeart/2008/layout/SquareAccentList"/>
    <dgm:cxn modelId="{6210ECC8-291A-4FF1-8437-3BC5FC6D833C}" type="presParOf" srcId="{13D6DB4D-A989-4AFA-BE02-CD742BE748C1}" destId="{8DAAD972-BF83-4474-8AAC-211CE445A7C3}" srcOrd="1" destOrd="0" presId="urn:microsoft.com/office/officeart/2008/layout/SquareAccentList"/>
    <dgm:cxn modelId="{6FD3BF12-8004-48A9-A66D-C40CB90A37A3}" type="presParOf" srcId="{7923B31A-26ED-4AC1-B5B7-C4F25B049851}" destId="{331ECAFE-B753-4063-BF4F-ABE6664227EF}" srcOrd="2" destOrd="0" presId="urn:microsoft.com/office/officeart/2008/layout/SquareAccentList"/>
    <dgm:cxn modelId="{CA3D30FF-1151-471F-8ABD-E61D88DC19EB}" type="presParOf" srcId="{331ECAFE-B753-4063-BF4F-ABE6664227EF}" destId="{70B1D8B3-1694-466D-AA62-A1A3E845466E}" srcOrd="0" destOrd="0" presId="urn:microsoft.com/office/officeart/2008/layout/SquareAccentList"/>
    <dgm:cxn modelId="{FAD0C29F-2F58-4FBE-9767-DF3965EC6C18}" type="presParOf" srcId="{70B1D8B3-1694-466D-AA62-A1A3E845466E}" destId="{A52B1697-E07E-44E3-97F8-C5241C256AC1}" srcOrd="0" destOrd="0" presId="urn:microsoft.com/office/officeart/2008/layout/SquareAccentList"/>
    <dgm:cxn modelId="{3B052B2D-40E5-4F9E-A6EC-3724D19E0749}" type="presParOf" srcId="{70B1D8B3-1694-466D-AA62-A1A3E845466E}" destId="{75FED2A4-2564-4885-93CD-C88DE3027B32}" srcOrd="1" destOrd="0" presId="urn:microsoft.com/office/officeart/2008/layout/SquareAccentList"/>
    <dgm:cxn modelId="{0DB07407-42A0-4493-8659-D80FDF44416C}" type="presParOf" srcId="{70B1D8B3-1694-466D-AA62-A1A3E845466E}" destId="{9C8D68F8-DA84-49A2-B425-525D83EC9ABB}" srcOrd="2" destOrd="0" presId="urn:microsoft.com/office/officeart/2008/layout/SquareAccentList"/>
    <dgm:cxn modelId="{CC973EEC-60FD-43E1-A759-A5942C66751F}" type="presParOf" srcId="{331ECAFE-B753-4063-BF4F-ABE6664227EF}" destId="{2D777CA9-CE2F-455B-9452-5DC9714F69E0}" srcOrd="1" destOrd="0" presId="urn:microsoft.com/office/officeart/2008/layout/SquareAccentList"/>
    <dgm:cxn modelId="{66A40741-FB0B-4D62-9FA6-61D40DE9E2EB}" type="presParOf" srcId="{2D777CA9-CE2F-455B-9452-5DC9714F69E0}" destId="{DD8BE6B8-9C17-4EE3-96AE-8CE2948180AE}" srcOrd="0" destOrd="0" presId="urn:microsoft.com/office/officeart/2008/layout/SquareAccentList"/>
    <dgm:cxn modelId="{172206DA-69A0-4DBE-9954-07336FE881B3}" type="presParOf" srcId="{DD8BE6B8-9C17-4EE3-96AE-8CE2948180AE}" destId="{E1EDA3D7-94B3-42C1-A2C5-C760EFC9E699}" srcOrd="0" destOrd="0" presId="urn:microsoft.com/office/officeart/2008/layout/SquareAccentList"/>
    <dgm:cxn modelId="{51784503-65C1-4296-849A-32306FC45FFA}" type="presParOf" srcId="{DD8BE6B8-9C17-4EE3-96AE-8CE2948180AE}" destId="{318C1319-3787-40FD-B87C-6448A14A2B2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245CF-4505-4D06-A12F-C9DC685813DC}">
      <dsp:nvSpPr>
        <dsp:cNvPr id="0" name=""/>
        <dsp:cNvSpPr/>
      </dsp:nvSpPr>
      <dsp:spPr>
        <a:xfrm>
          <a:off x="3380" y="699127"/>
          <a:ext cx="3308013" cy="389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5317BF-C210-48C5-88CB-D60A62916024}">
      <dsp:nvSpPr>
        <dsp:cNvPr id="0" name=""/>
        <dsp:cNvSpPr/>
      </dsp:nvSpPr>
      <dsp:spPr>
        <a:xfrm>
          <a:off x="3380" y="845286"/>
          <a:ext cx="243018" cy="243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1249BB-9074-4A18-9737-59B36C2E6890}">
      <dsp:nvSpPr>
        <dsp:cNvPr id="0" name=""/>
        <dsp:cNvSpPr/>
      </dsp:nvSpPr>
      <dsp:spPr>
        <a:xfrm>
          <a:off x="3380" y="0"/>
          <a:ext cx="3308013" cy="69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300" kern="1200" dirty="0"/>
            <a:t>Tehnički preduvjeti</a:t>
          </a:r>
          <a:endParaRPr lang="en-US" sz="2300" kern="1200" dirty="0"/>
        </a:p>
      </dsp:txBody>
      <dsp:txXfrm>
        <a:off x="3380" y="0"/>
        <a:ext cx="3308013" cy="699127"/>
      </dsp:txXfrm>
    </dsp:sp>
    <dsp:sp modelId="{9DD64267-4C0F-44D2-B382-0864599D120B}">
      <dsp:nvSpPr>
        <dsp:cNvPr id="0" name=""/>
        <dsp:cNvSpPr/>
      </dsp:nvSpPr>
      <dsp:spPr>
        <a:xfrm>
          <a:off x="0" y="1984786"/>
          <a:ext cx="243012" cy="243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5BA34A-2367-484A-8E9B-D10A308ABEF6}">
      <dsp:nvSpPr>
        <dsp:cNvPr id="0" name=""/>
        <dsp:cNvSpPr/>
      </dsp:nvSpPr>
      <dsp:spPr>
        <a:xfrm>
          <a:off x="494624" y="1249067"/>
          <a:ext cx="2781174" cy="217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>
            <a:latin typeface="+mn-lt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>
            <a:latin typeface="+mn-lt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>
            <a:latin typeface="+mn-lt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>
              <a:latin typeface="Calibri" panose="020F0502020204030204" pitchFamily="34" charset="0"/>
              <a:cs typeface="Calibri" panose="020F0502020204030204" pitchFamily="34" charset="0"/>
            </a:rPr>
            <a:t>Važna je sigurnost internet veze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>
              <a:latin typeface="Calibri" panose="020F0502020204030204" pitchFamily="34" charset="0"/>
              <a:cs typeface="Calibri" panose="020F0502020204030204" pitchFamily="34" charset="0"/>
            </a:rPr>
            <a:t>Poželjno je da internet veza bude stabilna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>
              <a:latin typeface="Calibri" panose="020F0502020204030204" pitchFamily="34" charset="0"/>
              <a:cs typeface="Calibri" panose="020F0502020204030204" pitchFamily="34" charset="0"/>
            </a:rPr>
            <a:t>Potreban je adekvatan uređaj (računar, tablet, mobilni telefon)  na kojem je instaliran adekvatan mehanizam zaštite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4624" y="1249067"/>
        <a:ext cx="2781174" cy="2173212"/>
      </dsp:txXfrm>
    </dsp:sp>
    <dsp:sp modelId="{3B33B9E1-C37D-4B78-A34D-ECBF966641D0}">
      <dsp:nvSpPr>
        <dsp:cNvPr id="0" name=""/>
        <dsp:cNvSpPr/>
      </dsp:nvSpPr>
      <dsp:spPr>
        <a:xfrm>
          <a:off x="3476794" y="699127"/>
          <a:ext cx="3308013" cy="389178"/>
        </a:xfrm>
        <a:prstGeom prst="rect">
          <a:avLst/>
        </a:prstGeom>
        <a:gradFill rotWithShape="0">
          <a:gsLst>
            <a:gs pos="0">
              <a:schemeClr val="accent5">
                <a:hueOff val="1178392"/>
                <a:satOff val="-5635"/>
                <a:lumOff val="6177"/>
                <a:alphaOff val="0"/>
                <a:tint val="98000"/>
                <a:lumMod val="110000"/>
              </a:schemeClr>
            </a:gs>
            <a:gs pos="84000">
              <a:schemeClr val="accent5">
                <a:hueOff val="1178392"/>
                <a:satOff val="-5635"/>
                <a:lumOff val="6177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89346C-6C74-4AC8-A417-45A40041CD52}">
      <dsp:nvSpPr>
        <dsp:cNvPr id="0" name=""/>
        <dsp:cNvSpPr/>
      </dsp:nvSpPr>
      <dsp:spPr>
        <a:xfrm>
          <a:off x="3476794" y="845286"/>
          <a:ext cx="243018" cy="243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80CA49-C1AF-46A2-98BE-695B83745494}">
      <dsp:nvSpPr>
        <dsp:cNvPr id="0" name=""/>
        <dsp:cNvSpPr/>
      </dsp:nvSpPr>
      <dsp:spPr>
        <a:xfrm>
          <a:off x="3476794" y="0"/>
          <a:ext cx="3308013" cy="69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300" kern="1200" dirty="0"/>
            <a:t>Osnovni podaci i prodavcu i internet </a:t>
          </a:r>
          <a:r>
            <a:rPr lang="bs-Latn-BA" sz="2300" kern="1200" dirty="0" smtClean="0"/>
            <a:t>prodavaonici</a:t>
          </a:r>
          <a:endParaRPr lang="en-US" sz="2300" kern="1200" dirty="0"/>
        </a:p>
      </dsp:txBody>
      <dsp:txXfrm>
        <a:off x="3476794" y="0"/>
        <a:ext cx="3308013" cy="699127"/>
      </dsp:txXfrm>
    </dsp:sp>
    <dsp:sp modelId="{3000F64F-0BB1-433F-BCA1-D7839C8600CB}">
      <dsp:nvSpPr>
        <dsp:cNvPr id="0" name=""/>
        <dsp:cNvSpPr/>
      </dsp:nvSpPr>
      <dsp:spPr>
        <a:xfrm>
          <a:off x="3441287" y="1984785"/>
          <a:ext cx="243012" cy="243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AAD972-BF83-4474-8AAC-211CE445A7C3}">
      <dsp:nvSpPr>
        <dsp:cNvPr id="0" name=""/>
        <dsp:cNvSpPr/>
      </dsp:nvSpPr>
      <dsp:spPr>
        <a:xfrm>
          <a:off x="4030367" y="2018199"/>
          <a:ext cx="2820552" cy="162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>
              <a:latin typeface="Calibri" panose="020F0502020204030204" pitchFamily="34" charset="0"/>
              <a:cs typeface="Calibri" panose="020F0502020204030204" pitchFamily="34" charset="0"/>
            </a:rPr>
            <a:t>Poželjno je informirati se o iskustvima drugih kupaca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>
              <a:latin typeface="Calibri" panose="020F0502020204030204" pitchFamily="34" charset="0"/>
              <a:cs typeface="Calibri" panose="020F0502020204030204" pitchFamily="34" charset="0"/>
            </a:rPr>
            <a:t>Većina internet </a:t>
          </a:r>
          <a:r>
            <a:rPr lang="bs-Latn-BA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prodavaonica </a:t>
          </a:r>
          <a:r>
            <a:rPr lang="bs-Latn-BA" sz="1600" kern="1200" dirty="0">
              <a:latin typeface="Calibri" panose="020F0502020204030204" pitchFamily="34" charset="0"/>
              <a:cs typeface="Calibri" panose="020F0502020204030204" pitchFamily="34" charset="0"/>
            </a:rPr>
            <a:t>imaju recenzije o svojim uslugama, korisno je informirati se o statusu, poslovnosti, sigurnosti itd.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>
              <a:latin typeface="Calibri" panose="020F0502020204030204" pitchFamily="34" charset="0"/>
              <a:cs typeface="Calibri" panose="020F0502020204030204" pitchFamily="34" charset="0"/>
            </a:rPr>
            <a:t>Ne dijelite svoje </a:t>
          </a:r>
          <a:r>
            <a:rPr lang="bs-Latn-BA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osobne </a:t>
          </a:r>
          <a:r>
            <a:rPr lang="bs-Latn-BA" sz="1600" kern="1200" dirty="0">
              <a:latin typeface="Calibri" panose="020F0502020204030204" pitchFamily="34" charset="0"/>
              <a:cs typeface="Calibri" panose="020F0502020204030204" pitchFamily="34" charset="0"/>
            </a:rPr>
            <a:t>podatke sa drugima, vodite računa gdje podatke unosite i stavljate na raspolaganje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030367" y="2018199"/>
        <a:ext cx="2820552" cy="1627283"/>
      </dsp:txXfrm>
    </dsp:sp>
    <dsp:sp modelId="{A52B1697-E07E-44E3-97F8-C5241C256AC1}">
      <dsp:nvSpPr>
        <dsp:cNvPr id="0" name=""/>
        <dsp:cNvSpPr/>
      </dsp:nvSpPr>
      <dsp:spPr>
        <a:xfrm>
          <a:off x="6950208" y="699127"/>
          <a:ext cx="3308013" cy="389178"/>
        </a:xfrm>
        <a:prstGeom prst="rect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tint val="98000"/>
                <a:lumMod val="110000"/>
              </a:schemeClr>
            </a:gs>
            <a:gs pos="84000">
              <a:schemeClr val="accent5">
                <a:hueOff val="2356783"/>
                <a:satOff val="-11270"/>
                <a:lumOff val="12353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ED2A4-2564-4885-93CD-C88DE3027B32}">
      <dsp:nvSpPr>
        <dsp:cNvPr id="0" name=""/>
        <dsp:cNvSpPr/>
      </dsp:nvSpPr>
      <dsp:spPr>
        <a:xfrm>
          <a:off x="6950208" y="845286"/>
          <a:ext cx="243018" cy="243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8D68F8-DA84-49A2-B425-525D83EC9ABB}">
      <dsp:nvSpPr>
        <dsp:cNvPr id="0" name=""/>
        <dsp:cNvSpPr/>
      </dsp:nvSpPr>
      <dsp:spPr>
        <a:xfrm>
          <a:off x="6950208" y="0"/>
          <a:ext cx="3308013" cy="69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300" kern="1200" dirty="0"/>
            <a:t>Platne kartice</a:t>
          </a:r>
          <a:endParaRPr lang="en-US" sz="2300" kern="1200" dirty="0"/>
        </a:p>
      </dsp:txBody>
      <dsp:txXfrm>
        <a:off x="6950208" y="0"/>
        <a:ext cx="3308013" cy="699127"/>
      </dsp:txXfrm>
    </dsp:sp>
    <dsp:sp modelId="{E1EDA3D7-94B3-42C1-A2C5-C760EFC9E699}">
      <dsp:nvSpPr>
        <dsp:cNvPr id="0" name=""/>
        <dsp:cNvSpPr/>
      </dsp:nvSpPr>
      <dsp:spPr>
        <a:xfrm>
          <a:off x="6833759" y="2110827"/>
          <a:ext cx="243012" cy="243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8C1319-3787-40FD-B87C-6448A14A2B23}">
      <dsp:nvSpPr>
        <dsp:cNvPr id="0" name=""/>
        <dsp:cNvSpPr/>
      </dsp:nvSpPr>
      <dsp:spPr>
        <a:xfrm>
          <a:off x="7128761" y="1282341"/>
          <a:ext cx="3076452" cy="168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>
              <a:latin typeface="Calibri" panose="020F0502020204030204" pitchFamily="34" charset="0"/>
              <a:cs typeface="Calibri" panose="020F0502020204030204" pitchFamily="34" charset="0"/>
            </a:rPr>
            <a:t>Plaćanje se u pravilu vrši putem platnih kartica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>
              <a:latin typeface="Calibri" panose="020F0502020204030204" pitchFamily="34" charset="0"/>
              <a:cs typeface="Calibri" panose="020F0502020204030204" pitchFamily="34" charset="0"/>
            </a:rPr>
            <a:t>Postoji više vrsta platnih kartica i poželjno je odrediti jednu putem koje bismo vršili internet kupovinu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>
              <a:latin typeface="Calibri" panose="020F0502020204030204" pitchFamily="34" charset="0"/>
              <a:cs typeface="Calibri" panose="020F0502020204030204" pitchFamily="34" charset="0"/>
            </a:rPr>
            <a:t>Radi sigurnosti, dobro je razmisliti da se za internet kupovinu koristi </a:t>
          </a:r>
          <a:r>
            <a:rPr lang="bs-Latn-BA" sz="1600" i="1" kern="1200" dirty="0">
              <a:latin typeface="Calibri" panose="020F0502020204030204" pitchFamily="34" charset="0"/>
              <a:cs typeface="Calibri" panose="020F0502020204030204" pitchFamily="34" charset="0"/>
            </a:rPr>
            <a:t>prepaid</a:t>
          </a:r>
          <a:r>
            <a:rPr lang="bs-Latn-BA" sz="1600" kern="1200" dirty="0">
              <a:latin typeface="Calibri" panose="020F0502020204030204" pitchFamily="34" charset="0"/>
              <a:cs typeface="Calibri" panose="020F0502020204030204" pitchFamily="34" charset="0"/>
            </a:rPr>
            <a:t> kartica – ona ne bi trebala imati poveznicu sa sredstvima na tekućem računu i na ovoj kartici je poželjno imati onoliko sredstava koliko smo planirali potrošiti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28761" y="1282341"/>
        <a:ext cx="3076452" cy="1680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80697-91BC-48B6-89CB-F90EAE9991B1}" type="datetimeFigureOut">
              <a:rPr lang="bs-Latn-BA" smtClean="0"/>
              <a:t>03.11.2021.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2CA0-1E54-49B2-AFF3-F93DE4957F3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1794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353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7889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debit-card-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background-verification/dealing-employees-who-have-criminal-cases-against-them-13451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xygen480-places-folder-important.sv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bh.b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oxifier.blogspot.com/2013/05/reviews-of-some-popular-online-shopping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DD2BC0-D31F-4903-8F54-0F60B9E3A2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140C5F6-42D5-4D5D-9636-0329EEFBA1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94629" y="460600"/>
            <a:ext cx="4095732" cy="3005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8F4D7-5FCB-47A1-813C-517104B6D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5098045"/>
            <a:ext cx="3626158" cy="64364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7E30F7-3253-4621-AB18-6A383D3A3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252" y="4923522"/>
            <a:ext cx="6591957" cy="81816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online (internet) </a:t>
            </a:r>
            <a:r>
              <a:rPr lang="en-US" sz="3200" dirty="0" err="1">
                <a:solidFill>
                  <a:srgbClr val="FFFFFF"/>
                </a:solidFill>
              </a:rPr>
              <a:t>kupovina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05829B-9491-4F93-8853-9BCABA78F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20158"/>
            <a:ext cx="1218895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F966F2-031A-4EA8-B214-62BED34FF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A75FD1-6183-4F22-9949-1DBB983EB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911" y="1614075"/>
            <a:ext cx="186553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4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3B8DB28-FA7D-4C33-BBA2-6D73D0156D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n working mobile">
            <a:extLst>
              <a:ext uri="{FF2B5EF4-FFF2-40B4-BE49-F238E27FC236}">
                <a16:creationId xmlns:a16="http://schemas.microsoft.com/office/drawing/2014/main" id="{CC684B02-84B0-4DC5-95DD-69D0D9ECF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1" r="9091" b="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136">
            <a:extLst>
              <a:ext uri="{FF2B5EF4-FFF2-40B4-BE49-F238E27FC236}">
                <a16:creationId xmlns:a16="http://schemas.microsoft.com/office/drawing/2014/main" id="{264FF5A0-304A-44DA-A4D4-A1E66D92F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750722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D43769B-7D6E-4E76-B810-BEC3B774BB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597643"/>
            <a:ext cx="7503665" cy="5794689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C3772-19DE-4FEF-A433-BF694DB5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56" y="1131195"/>
            <a:ext cx="7034288" cy="1247938"/>
          </a:xfrm>
        </p:spPr>
        <p:txBody>
          <a:bodyPr anchor="ctr">
            <a:normAutofit/>
          </a:bodyPr>
          <a:lstStyle/>
          <a:p>
            <a:r>
              <a:rPr lang="bs-Latn-BA">
                <a:solidFill>
                  <a:srgbClr val="FFFFFF"/>
                </a:solidFill>
              </a:rPr>
              <a:t>Plaćanje robe</a:t>
            </a:r>
            <a:endParaRPr lang="bs-Latn-BA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5A4D6-DDD4-4AC6-B684-B646DA909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85" y="2438400"/>
            <a:ext cx="7037222" cy="3376252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bs-Latn-BA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 više mogućnosti plaćanja koji kupac može da odabere prilikom kupovine: </a:t>
            </a:r>
          </a:p>
          <a:p>
            <a:pPr marL="0" indent="0">
              <a:spcAft>
                <a:spcPts val="1000"/>
              </a:spcAft>
              <a:buNone/>
            </a:pPr>
            <a:endParaRPr lang="bs-Latn-BA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bs-Latn-BA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Bezgotovinsko plaćanje putem platnih kartica</a:t>
            </a:r>
          </a:p>
          <a:p>
            <a:pPr>
              <a:spcAft>
                <a:spcPts val="1000"/>
              </a:spcAft>
            </a:pPr>
            <a:r>
              <a:rPr lang="bs-Latn-BA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Plaćanje putem servisa za posredovanju u transakcijama plaćanja</a:t>
            </a:r>
          </a:p>
          <a:p>
            <a:pPr>
              <a:spcAft>
                <a:spcPts val="1000"/>
              </a:spcAft>
            </a:pP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Plaćanje u gotovini pouzećem</a:t>
            </a:r>
          </a:p>
          <a:p>
            <a:pPr marL="0" indent="0">
              <a:spcAft>
                <a:spcPts val="1000"/>
              </a:spcAft>
              <a:buNone/>
            </a:pPr>
            <a:endParaRPr lang="bs-Latn-BA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00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CFE1F-1133-4EB4-9654-DFA0641C9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3" y="702156"/>
            <a:ext cx="630900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Podsjetimo se o platnim karticama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A7B62-AEC8-4F16-82BC-8F2B82BE9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2193578"/>
            <a:ext cx="6309003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bs-Latn-BA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interneta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telekomunikaci</a:t>
            </a:r>
            <a:r>
              <a:rPr lang="bs-Latn-BA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JSK</a:t>
            </a:r>
            <a:r>
              <a:rPr lang="en-US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ih</a:t>
            </a:r>
            <a:r>
              <a:rPr lang="en-US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tehnologija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doveo</a:t>
            </a:r>
            <a:r>
              <a:rPr lang="en-US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 do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smanjenja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upotrebe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gotovog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novca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bs-Latn-BA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Platne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kartice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zastupljeniji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vid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plaćanja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često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zovu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„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plastični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novac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bs-Latn-BA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bs-Latn-BA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Platne</a:t>
            </a: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kartice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instrument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bezgotovinskog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plaćanja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roba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usluga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koristiti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za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podizanje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gotovine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51200" indent="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bs-Latn-BA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Postoji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nekoliko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tipova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platnih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kartica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razlikujemo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bs-Latn-BA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debitne</a:t>
            </a:r>
            <a:endParaRPr lang="en-US" b="1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bs-Latn-BA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kreditne</a:t>
            </a:r>
            <a:endParaRPr lang="en-US" b="1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charge </a:t>
            </a:r>
          </a:p>
          <a:p>
            <a:pPr marL="45720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bs-Latn-BA" sz="15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prepaid </a:t>
            </a:r>
            <a:r>
              <a:rPr lang="en-US" sz="15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kartice</a:t>
            </a:r>
            <a:endParaRPr lang="en-US" sz="1500" b="1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200" indent="0">
              <a:lnSpc>
                <a:spcPct val="100000"/>
              </a:lnSpc>
              <a:buFont typeface="Wingdings 2" panose="05020102010507070707" pitchFamily="18" charset="2"/>
              <a:buChar char=""/>
            </a:pPr>
            <a:endParaRPr lang="en-US" sz="1500" dirty="0">
              <a:solidFill>
                <a:schemeClr val="tx2"/>
              </a:solidFill>
              <a:effectLst/>
            </a:endParaRPr>
          </a:p>
          <a:p>
            <a:pPr marL="0" indent="0">
              <a:lnSpc>
                <a:spcPct val="100000"/>
              </a:lnSpc>
              <a:buFont typeface="Wingdings 2" panose="05020102010507070707" pitchFamily="18" charset="2"/>
              <a:buChar char=""/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1BF57-1F2E-4C46-8B9D-03834D763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392" r="11502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4664-E999-4B12-A9D5-C54247C0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bs-Latn-BA"/>
              <a:t>Prepaid kartica i njena uloga u online kupovini</a:t>
            </a:r>
            <a:br>
              <a:rPr lang="bs-Latn-BA"/>
            </a:b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4F58-BB17-461C-A70F-F1BD7AF8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7024758" cy="363448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bs-Latn-B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Kupovina putem interneta je sigurnija uz prepaid karticu jer se ova kartica može namjenski napuniti iznosom koji odgovara iznosu plaćanja. </a:t>
            </a:r>
          </a:p>
          <a:p>
            <a:pPr>
              <a:spcAft>
                <a:spcPts val="1000"/>
              </a:spcAft>
            </a:pPr>
            <a:r>
              <a:rPr lang="bs-Latn-B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Prepaid karticu mogu koristiti i mlađi od 18 godina tako da je ova kartica prikladno rješenje za džeparac na ekskurzijama kao i za studente koji se školuju </a:t>
            </a:r>
            <a:r>
              <a:rPr lang="bs-Latn-BA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izvan </a:t>
            </a:r>
            <a:r>
              <a:rPr lang="bs-Latn-B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mjesta stanovanja roditelja, jer im roditelji mogu uplatiti džeparac.</a:t>
            </a:r>
          </a:p>
          <a:p>
            <a:pPr>
              <a:spcAft>
                <a:spcPts val="1000"/>
              </a:spcAft>
            </a:pPr>
            <a:r>
              <a:rPr lang="bs-Latn-B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Prepaid kartice</a:t>
            </a:r>
            <a:r>
              <a:rPr lang="bs-Latn-B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kartice koje se koriste za podizanje gotovine i plaćanja do raspoloživog iznosa koji je na kartici. </a:t>
            </a:r>
          </a:p>
          <a:p>
            <a:pPr>
              <a:spcAft>
                <a:spcPts val="1000"/>
              </a:spcAft>
            </a:pPr>
            <a:r>
              <a:rPr lang="bs-Latn-B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Ovom karticom osoba se ne može zaduživati, kao što može učiniti s kreditnom karticom, niti je ova kartica povezana s tekućim računom kao debitna kartica. Prema svojim potrebama i mogućnostima prepaid karticu možete dopunjavati.</a:t>
            </a:r>
          </a:p>
          <a:p>
            <a:pPr>
              <a:spcAft>
                <a:spcPts val="1000"/>
              </a:spcAft>
            </a:pPr>
            <a:r>
              <a:rPr lang="bs-Latn-B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Činjenica da ova kartica nije povezana sa tekućim ili drugim računom ovu karticu čini najsigurnijim rješenjem. U slučaju gubljenja ili zloupotrebe podataka, </a:t>
            </a:r>
            <a:r>
              <a:rPr lang="bs-Latn-B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nitko </a:t>
            </a:r>
            <a:r>
              <a:rPr lang="bs-Latn-B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neće imati pristup Vašim sredstvima, izuzev onih na prepaid kartici.</a:t>
            </a:r>
            <a:endParaRPr lang="bs-Latn-B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bs-Latn-B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sz="1600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20899CA-73FC-41A4-8EC8-CE16D30B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595" r="12032" b="2"/>
          <a:stretch/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F458A-3D64-444D-847D-7629703D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chemeClr val="tx2"/>
                </a:solidFill>
              </a:rPr>
              <a:t>NAKON ŠTO odaberem PROIZVOD, KAKO ZAPOČINJE PROCES PLAĆANJA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Laptop ejecting graphics and arrows Free Photo">
            <a:extLst>
              <a:ext uri="{FF2B5EF4-FFF2-40B4-BE49-F238E27FC236}">
                <a16:creationId xmlns:a16="http://schemas.microsoft.com/office/drawing/2014/main" id="{374BFA09-5B1A-4A62-B6B3-5C7EC7922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1" r="9860" b="2"/>
          <a:stretch/>
        </p:blipFill>
        <p:spPr bwMode="auto">
          <a:xfrm>
            <a:off x="446534" y="567600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2D0FF-D703-4388-909A-52058D03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093" y="2095315"/>
            <a:ext cx="6878108" cy="396226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 obavljanja kupovine putem interneta pomoću platnih kartica još jednom provjeri da li je veza sigurna. Sigurnost veze je važna radi plaćanja i novčane transakcije. </a:t>
            </a: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SzPct val="80000"/>
              <a:buNone/>
              <a:defRPr/>
            </a:pPr>
            <a:endParaRPr lang="bs-Latn-B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 </a:t>
            </a:r>
            <a:r>
              <a:rPr lang="bs-Latn-B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prodavaonica </a:t>
            </a:r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 vam omogućiti da kroz preglednike ili/i sekcije odaberete proizvod. Sam odabir olakšava sortiranje po vrsti robe, te jednostavna pretraga, često </a:t>
            </a:r>
            <a:r>
              <a:rPr lang="bs-Latn-B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vizualno </a:t>
            </a:r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prilagođena lakšoj pretrazi. Također, obratite pažnju na listu valuta koje nudi </a:t>
            </a:r>
            <a:r>
              <a:rPr lang="bs-Latn-B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podavaonica</a:t>
            </a:r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 cilju uštede novca, ukoliko nije na raspolaganju kupovina u konvertibilnim markama (BAM), dobro bi bilo izabrati kupovinu u eurima (EUR), kako biste imali manje troškove konverzije.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 </a:t>
            </a:r>
            <a:r>
              <a:rPr lang="bs-Latn-B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prodavaonica </a:t>
            </a:r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 tražiti da odaberete vrstu platne kartice, unesete njen broj, ime </a:t>
            </a:r>
            <a:r>
              <a:rPr lang="bs-Latn-B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nositelja koje </a:t>
            </a:r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upisano na kartici, mjesec i godinu kada kartica ističe, te sigurnosni kod koji se nalazi na poleđini kartica.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 je istaći da se umjesto plaćanja karticama često koriste servisi za posredovanje koji posreduju u transakciji plaćanja koji se odvija između kupca odnosno njegove banke i trgovca na internetu. I u ovom slučaju je važno </a:t>
            </a:r>
            <a:r>
              <a:rPr lang="bs-Latn-B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koristiti </a:t>
            </a:r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 plaćanja koji će najmanje biti rizičan u pogledu zloupotrebe Vaših podataka i sredstava.</a:t>
            </a:r>
            <a:endParaRPr lang="bs-Latn-B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6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What You Need to Know About payWave &amp; Contactless Payments">
            <a:extLst>
              <a:ext uri="{FF2B5EF4-FFF2-40B4-BE49-F238E27FC236}">
                <a16:creationId xmlns:a16="http://schemas.microsoft.com/office/drawing/2014/main" id="{1E130D75-9B43-498C-A8A3-524B3514D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5152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C3772-19DE-4FEF-A433-BF694DB5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1131195"/>
            <a:ext cx="3730810" cy="12479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bs-Latn-BA" sz="2200" dirty="0">
                <a:solidFill>
                  <a:srgbClr val="FFFFFF"/>
                </a:solidFill>
              </a:rPr>
              <a:t>Servisi za posredovanje u transakcijama plaćanja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5A4D6-DDD4-4AC6-B684-B646DA909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1" y="2438399"/>
            <a:ext cx="3730810" cy="35052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bs-Latn-B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mjesto plaćanja karticama često se koriste servisi za posredovanje koji posreduju u transakciji plaćanja koji se odvija između kupca odnosno njegove banke i trgovca na internetu.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Njihova prednost je ta što su u procesu plaćanja podaci o Vašoj kartici i/ili računu zaštićeni, odnosno nisu izloženi prema prodavcu.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bs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24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7174C-2433-4D48-936E-DE209978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s-Latn-BA" sz="2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Plaćanje dadžbina na isporuku robe</a:t>
            </a:r>
            <a:endParaRPr lang="en-US" sz="2800" b="0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notebook paper top">
            <a:extLst>
              <a:ext uri="{FF2B5EF4-FFF2-40B4-BE49-F238E27FC236}">
                <a16:creationId xmlns:a16="http://schemas.microsoft.com/office/drawing/2014/main" id="{4BA7BEFC-395A-429A-9C0B-DC503FC7E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89" b="-1"/>
          <a:stretch/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4ADA-1208-4E93-A1AC-797225E0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6878108" cy="396226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/>
            <a:r>
              <a:rPr lang="bs-Latn-BA" sz="19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Online kupovina u praksi često podrazumijeva i dostavu kupljenog proizvoda iz </a:t>
            </a:r>
            <a:r>
              <a:rPr lang="bs-Latn-B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inozemstva, </a:t>
            </a:r>
            <a:r>
              <a:rPr lang="bs-Latn-BA" sz="19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uglavnom putem pošte.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r>
              <a:rPr lang="bs-Latn-BA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Osoba koja je </a:t>
            </a:r>
            <a:r>
              <a:rPr lang="bs-Latn-BA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naručitelj </a:t>
            </a:r>
            <a:r>
              <a:rPr lang="bs-Latn-BA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robe ili proizvoda koji se dostavljaju poštanskim putem iz </a:t>
            </a:r>
            <a:r>
              <a:rPr lang="bs-Latn-BA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inozemstva </a:t>
            </a:r>
            <a:r>
              <a:rPr lang="bs-Latn-BA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 u </a:t>
            </a:r>
            <a:r>
              <a:rPr lang="bs-Latn-BA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obvezi </a:t>
            </a:r>
            <a:r>
              <a:rPr lang="bs-Latn-BA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plaćanja uvoznih dadžbina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r>
              <a:rPr lang="bs-Latn-BA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Pocedura carinjenja i plaćanja uvoznih dadžbina na robu koja je dostavljena u BiH se vrši u skladu sa Zakonom o carinskoj politici BiH i važećim podzakonskim aktima</a:t>
            </a:r>
          </a:p>
          <a:p>
            <a:pPr marL="457200"/>
            <a:r>
              <a:rPr lang="bs-Latn-BA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Detaljnije o postupku, kategorizaciji pošiljki i načinima obračuna i plaćanja korisno se informirati u Upravi za </a:t>
            </a:r>
            <a:r>
              <a:rPr lang="bs-Latn-BA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neizravno </a:t>
            </a:r>
            <a:r>
              <a:rPr lang="bs-Latn-BA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oporezivanje BiH.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ution sign with exclamation icon vector | Free stock vector - 533671 -  Nohat">
            <a:extLst>
              <a:ext uri="{FF2B5EF4-FFF2-40B4-BE49-F238E27FC236}">
                <a16:creationId xmlns:a16="http://schemas.microsoft.com/office/drawing/2014/main" id="{8EF47ABF-7F30-48F2-8198-8D3433F4E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1" b="2144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836E7-5907-4E5E-9762-DE4E682E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chemeClr val="tx1"/>
                </a:solidFill>
              </a:rPr>
              <a:t>Vrlo je važna zaštita </a:t>
            </a:r>
            <a:r>
              <a:rPr lang="bs-Latn-BA" dirty="0" smtClean="0">
                <a:solidFill>
                  <a:schemeClr val="tx1"/>
                </a:solidFill>
              </a:rPr>
              <a:t>OSOBNIH </a:t>
            </a:r>
            <a:r>
              <a:rPr lang="bs-Latn-BA" dirty="0">
                <a:solidFill>
                  <a:schemeClr val="tx1"/>
                </a:solidFill>
              </a:rPr>
              <a:t>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8F524-A014-4141-B282-CDC24A17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9688005" cy="367830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s-Latn-BA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 je važno da ne dostavljate svoje </a:t>
            </a:r>
            <a:r>
              <a:rPr lang="bs-Latn-BA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osobne </a:t>
            </a:r>
            <a:r>
              <a:rPr lang="bs-Latn-BA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 putem elektronske pošte na zahtjev nepoznatih ljudi ili institucija. Nemojte nikome davati pristupne podatke, PIN ili CVV  kod na kartici.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s-Latn-BA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Banka ili profesionalna internet </a:t>
            </a:r>
            <a:r>
              <a:rPr lang="bs-Latn-BA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prodavaonica </a:t>
            </a:r>
            <a:r>
              <a:rPr lang="bs-Latn-BA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nikada neće poslati takvu poruku i/ili tražiti navedene podatke, jer su im </a:t>
            </a:r>
            <a:r>
              <a:rPr lang="bs-Latn-BA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osobni </a:t>
            </a:r>
            <a:r>
              <a:rPr lang="bs-Latn-BA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drugi potrebni podaci već ranije dostavljeni.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s-Latn-BA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plaćanja ne koristite link proizvoda koji je poslan kao reklama, nego uvijek to radite preko stranice internet </a:t>
            </a:r>
            <a:r>
              <a:rPr lang="bs-Latn-BA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prodavaonice</a:t>
            </a:r>
            <a:r>
              <a:rPr lang="bs-Latn-BA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s-Latn-BA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Postoje međunarodni certifikati za sigurnu online kupovinu, provjerite da li internet </a:t>
            </a:r>
            <a:r>
              <a:rPr lang="bs-Latn-BA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prodavaonica </a:t>
            </a:r>
            <a:r>
              <a:rPr lang="bs-Latn-BA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 Vas zanima posjeduje neki. </a:t>
            </a:r>
          </a:p>
          <a:p>
            <a:pPr marL="1512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bs-Latn-BA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51200" indent="0">
              <a:lnSpc>
                <a:spcPct val="100000"/>
              </a:lnSpc>
              <a:buNone/>
            </a:pPr>
            <a:r>
              <a:rPr lang="bs-Latn-B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</a:pPr>
            <a:endParaRPr lang="bs-Latn-BA" sz="1400" dirty="0"/>
          </a:p>
        </p:txBody>
      </p:sp>
    </p:spTree>
    <p:extLst>
      <p:ext uri="{BB962C8B-B14F-4D97-AF65-F5344CB8AC3E}">
        <p14:creationId xmlns:p14="http://schemas.microsoft.com/office/powerpoint/2010/main" val="2536706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FBB7C-C07E-4728-B344-0F867F5D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bs-Latn-BA"/>
              <a:t>Online kupovina i zaštita potrošača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91EEB-00D1-48A7-A9FD-7919C9FB8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917210" cy="4045683"/>
          </a:xfrm>
        </p:spPr>
        <p:txBody>
          <a:bodyPr>
            <a:normAutofit fontScale="92500" lnSpcReduction="20000"/>
          </a:bodyPr>
          <a:lstStyle/>
          <a:p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Bosni i Hercegovini postoje zakoni i podzakonski akti koji propisuju politike zaštite </a:t>
            </a:r>
            <a:r>
              <a:rPr lang="bs-Latn-B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potrošača.</a:t>
            </a:r>
            <a:endParaRPr lang="bs-Latn-B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smislu pravne norme u Bosni i Hercegovini, online kupovina ili kupovina na daljinu, bez </a:t>
            </a:r>
            <a:r>
              <a:rPr lang="bs-Latn-B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izravnog </a:t>
            </a: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fizičkog kontakta prodavca i kupca, je također zaštićena odredbama kojima se propisuje zaštita potrošača.</a:t>
            </a:r>
          </a:p>
          <a:p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Iako </a:t>
            </a: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još uvijek kod dijela građana/ki postoje predrasude prema online kupovini, između ostalog i zbog straha da ne postoji zaštita kupca i mogućnost reklamacije, važno je znati da zaštita postoji.</a:t>
            </a:r>
          </a:p>
          <a:p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pravilu sve profesionalne i ozbiljne internet </a:t>
            </a:r>
            <a:r>
              <a:rPr lang="bs-Latn-B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prodavaonice </a:t>
            </a:r>
            <a:r>
              <a:rPr lang="bs-Latn-B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također imaju svoje interne politike zaštite naručitelja/kupca u slučaju kašnjenja ili nedostavljanja narudžbe. Savjet je da ove informacije pročitate prije same online narudžbe.</a:t>
            </a:r>
            <a:endParaRPr lang="bs-Latn-B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s-Latn-B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Ombudsmen</a:t>
            </a:r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</a:t>
            </a: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zaštitu potrošača BiH je institucija kojoj je moguće uputiti žalbu i u slučaju online kupovine.</a:t>
            </a:r>
            <a:endParaRPr lang="bs-Latn-B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6" y="2180496"/>
            <a:ext cx="3703321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E3496B-9A9D-4B9C-A5D9-7A4F21049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1641" r="32282"/>
          <a:stretch/>
        </p:blipFill>
        <p:spPr bwMode="auto">
          <a:xfrm>
            <a:off x="8801750" y="2499053"/>
            <a:ext cx="2184111" cy="34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7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7174C-2433-4D48-936E-DE209978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s-Latn-BA" sz="2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Online kupovina i reklamacije</a:t>
            </a:r>
            <a:endParaRPr lang="en-US" sz="2800" b="0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woman working business">
            <a:extLst>
              <a:ext uri="{FF2B5EF4-FFF2-40B4-BE49-F238E27FC236}">
                <a16:creationId xmlns:a16="http://schemas.microsoft.com/office/drawing/2014/main" id="{A0B2B950-B605-46E0-BF6C-6E18235F6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3" r="8896" b="-1"/>
          <a:stretch/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4ADA-1208-4E93-A1AC-797225E0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6878108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/>
            <a:r>
              <a:rPr lang="bs-Latn-BA" sz="19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robu ili proizvode kupljene online možete uložiti reklamaciju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r>
              <a:rPr lang="bs-Latn-BA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Ukoliko Vam kupljena roba ili proizvod ne odgovaraju, imate pravu na reklamaciju u skladu sa Zakonom o zaštiti potrošača BiH.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r>
              <a:rPr lang="bs-Latn-BA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Obično je potrebno da u reklamaciji navedete broj narudžbe (putem telefona ili </a:t>
            </a:r>
            <a:r>
              <a:rPr lang="bs-Latn-BA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emaila</a:t>
            </a:r>
            <a:r>
              <a:rPr lang="bs-Latn-BA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uz opis reklamacije i broj računa.</a:t>
            </a:r>
            <a:endParaRPr lang="en-US" sz="19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r>
              <a:rPr lang="bs-Latn-BA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 za reklamaciju je 15 dana od dana isporuke.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r>
              <a:rPr lang="bs-Latn-BA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Ako prilikom isporuke robe/proizvoda primjetite oštećenje, ne preuzimajte </a:t>
            </a:r>
            <a:r>
              <a:rPr lang="bs-Latn-BA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robu/proizvod.</a:t>
            </a:r>
            <a:endParaRPr lang="bs-Latn-BA" sz="1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7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836E7-5907-4E5E-9762-DE4E682E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702156"/>
            <a:ext cx="7011413" cy="1013800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chemeClr val="tx2"/>
                </a:solidFill>
              </a:rPr>
              <a:t>Važno je ponoviti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8F524-A014-4141-B282-CDC24A17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193578"/>
            <a:ext cx="7011413" cy="3962266"/>
          </a:xfrm>
        </p:spPr>
        <p:txBody>
          <a:bodyPr>
            <a:normAutofit fontScale="92500" lnSpcReduction="20000"/>
          </a:bodyPr>
          <a:lstStyle/>
          <a:p>
            <a:pPr marL="457200">
              <a:lnSpc>
                <a:spcPct val="100000"/>
              </a:lnSpc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Vodite računa o sigurnosti web stranice putem koje naručujete i plaćate robu ili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proizvod.</a:t>
            </a:r>
            <a:endParaRPr lang="bs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 vršite online kupovinu ne ostavljajte uređaj na kojem radite bez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nadzora.</a:t>
            </a:r>
            <a:endParaRPr lang="bs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Informirajte se o iskustvima i poslovnosti internet prodavca</a:t>
            </a:r>
            <a:r>
              <a:rPr lang="bs-Latn-B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forumi, recenzije, iskustva drugih </a:t>
            </a:r>
            <a:r>
              <a:rPr lang="bs-Latn-B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biti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korisni izvor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informacija.</a:t>
            </a:r>
            <a:endParaRPr lang="bs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dijelite svoje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osobne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 putem elektronske pošte ili na zahtjeve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 institucija koje su Vam nepoznati. Uvijek sa dužnom pažnjom provjerite svaki zahtjev kojim se traži dostava nekog Vašeg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osobnog podatka.</a:t>
            </a:r>
            <a:endParaRPr lang="bs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Provjerite da li internet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prodavaonica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posjeduje međunarodne certifikate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sigurnosti.</a:t>
            </a:r>
            <a:endParaRPr lang="bs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Znajte da imate zaštitu kao potrošač i prilikom online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kupovine.</a:t>
            </a:r>
            <a:endParaRPr lang="bs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1200" indent="0">
              <a:lnSpc>
                <a:spcPct val="100000"/>
              </a:lnSpc>
              <a:buNone/>
            </a:pPr>
            <a:r>
              <a:rPr lang="bs-Latn-B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</a:pPr>
            <a:endParaRPr lang="bs-Latn-BA" sz="1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EF47ABF-7F30-48F2-8198-8D3433F4E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5863" r="3" b="3"/>
          <a:stretch/>
        </p:blipFill>
        <p:spPr bwMode="auto">
          <a:xfrm>
            <a:off x="8042147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8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3B8DB28-FA7D-4C33-BBA2-6D73D0156D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BBH upgrades its statistics of foreign direct investments - FENA.NEWS">
            <a:extLst>
              <a:ext uri="{FF2B5EF4-FFF2-40B4-BE49-F238E27FC236}">
                <a16:creationId xmlns:a16="http://schemas.microsoft.com/office/drawing/2014/main" id="{9D4896C0-B31B-4437-8F77-93944A7C5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720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64FF5A0-304A-44DA-A4D4-A1E66D92F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750722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D43769B-7D6E-4E76-B810-BEC3B774BB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597643"/>
            <a:ext cx="7503665" cy="5794689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C13A-AB0B-4397-814E-EF3199EA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56" y="1131195"/>
            <a:ext cx="7034288" cy="1247938"/>
          </a:xfrm>
        </p:spPr>
        <p:txBody>
          <a:bodyPr anchor="ctr">
            <a:normAutofit/>
          </a:bodyPr>
          <a:lstStyle/>
          <a:p>
            <a:r>
              <a:rPr lang="bs-Latn-BA">
                <a:solidFill>
                  <a:srgbClr val="FFFFFF"/>
                </a:solidFill>
              </a:rPr>
              <a:t>O CENTRALNOJ BANCI BOSNE I HERCEGOVINE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F32E-61BA-4569-961F-89D250B47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85" y="2438400"/>
            <a:ext cx="7037222" cy="3376252"/>
          </a:xfrm>
        </p:spPr>
        <p:txBody>
          <a:bodyPr>
            <a:normAutofit lnSpcReduction="10000"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Centralna banka Bosne i Hercegovine je 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utemeljena 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20.06.1997. godine Zakonom o Centralnoj banci, 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Zakon 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usvojila 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arlamentrana skupština 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BiH. </a:t>
            </a:r>
            <a:endParaRPr lang="bs-Latn-BA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Centralna banka BiH je počela sa radom 11.08.1997. godine. 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Zadatak Centralne banke Bosne i Hercegovine jeste da brine da KM bude stabilna i sigurno sredstvo plaćanja.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Centralna banka BiH obavlja niz važnih funkcija, a one se odnose na monetarnu politiku, upravljanje deviznim rezervama, 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financijsku 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stabilnost, održavanje platnih 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 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zemlje, izdavanje novčanica i kovanica BiH, prikupljanje i objava statističkih podataka, međunarodna 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suradnja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uloga fiskalnog agenta i društveno odgovorna uloga.    </a:t>
            </a:r>
            <a:endParaRPr lang="bs-Latn-BA" sz="13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Financijska 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edukacija stanovništva je jedna od 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novijih 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funkcija Centralne banke Bosne i Hercegovine. 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detaljnije informacije o radu i nadležnostima Centralne banke Bosne i Hercegovine posjeti web stranicu </a:t>
            </a:r>
            <a:r>
              <a:rPr lang="bs-Latn-BA" sz="1300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www.cbbh.ba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bs-Latn-BA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34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31303-E439-4AE2-88EA-5766DB10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5"/>
            <a:ext cx="6309003" cy="3665659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chemeClr val="tx2"/>
                </a:solidFill>
              </a:rPr>
              <a:t>                              </a:t>
            </a:r>
            <a:r>
              <a:rPr lang="bs-Latn-BA" sz="5400" dirty="0">
                <a:solidFill>
                  <a:schemeClr val="tx2"/>
                </a:solidFill>
              </a:rPr>
              <a:t>Pitanja?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3328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34D440-E359-4CB9-B8E8-81977A860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195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71839-31AC-4C20-80B4-A17027F1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6" y="3654288"/>
            <a:ext cx="3217333" cy="5710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88FC14-B788-4FBC-9C5E-BC4892F5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E0CCE-A5BC-4D48-A896-79C644DC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07" y="578599"/>
            <a:ext cx="6400367" cy="1310080"/>
          </a:xfrm>
        </p:spPr>
        <p:txBody>
          <a:bodyPr anchor="ctr">
            <a:normAutofit/>
          </a:bodyPr>
          <a:lstStyle/>
          <a:p>
            <a:endParaRPr lang="bs-Latn-BA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C595E-0B3A-467B-8581-7ED39FF5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590" y="2194527"/>
            <a:ext cx="6397545" cy="4061676"/>
          </a:xfrm>
        </p:spPr>
        <p:txBody>
          <a:bodyPr>
            <a:normAutofit/>
          </a:bodyPr>
          <a:lstStyle/>
          <a:p>
            <a:pPr marL="0" indent="0" algn="ctr" rtl="0" eaLnBrk="1" fontAlgn="t" latinLnBrk="0" hangingPunct="1">
              <a:spcBef>
                <a:spcPts val="0"/>
              </a:spcBef>
              <a:buNone/>
            </a:pPr>
            <a:r>
              <a:rPr lang="bs-Latn-BA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 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C1DBB-284E-4FB8-9D87-D3B3462F2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44" y="1486633"/>
            <a:ext cx="186553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08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EEE34-CCCF-42D3-BCC1-66A29F9F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bs-Latn-BA" sz="4000" dirty="0" smtClean="0">
                <a:solidFill>
                  <a:schemeClr val="accent1"/>
                </a:solidFill>
              </a:rPr>
              <a:t>FINANCIJSKA </a:t>
            </a:r>
            <a:r>
              <a:rPr lang="bs-Latn-BA" sz="4000" dirty="0">
                <a:solidFill>
                  <a:schemeClr val="accent1"/>
                </a:solidFill>
              </a:rPr>
              <a:t>EDUKACIJA O online i internet kupovini IMA ZA CILJ....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E8AE4-C63F-4C65-911C-E581953D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 ti 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objasni</a:t>
            </a: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BA" sz="2000" dirty="0">
                <a:latin typeface="Calibri" panose="020F0502020204030204" pitchFamily="34" charset="0"/>
                <a:cs typeface="Calibri" panose="020F0502020204030204" pitchFamily="34" charset="0"/>
              </a:rPr>
              <a:t>način </a:t>
            </a:r>
            <a:r>
              <a:rPr lang="hr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funkcioniranja </a:t>
            </a:r>
            <a:r>
              <a:rPr lang="hr-BA" sz="2000" dirty="0">
                <a:latin typeface="Calibri" panose="020F0502020204030204" pitchFamily="34" charset="0"/>
                <a:cs typeface="Calibri" panose="020F0502020204030204" pitchFamily="34" charset="0"/>
              </a:rPr>
              <a:t>i karakteristike online ili kupovine putem interneta</a:t>
            </a: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r>
              <a:rPr lang="hr-BA" sz="2000" dirty="0">
                <a:latin typeface="Calibri" panose="020F0502020204030204" pitchFamily="34" charset="0"/>
                <a:cs typeface="Calibri" panose="020F0502020204030204" pitchFamily="34" charset="0"/>
              </a:rPr>
              <a:t>Da ti </a:t>
            </a:r>
            <a:r>
              <a:rPr lang="hr-BA" sz="2000" b="1" dirty="0">
                <a:latin typeface="Calibri" panose="020F0502020204030204" pitchFamily="34" charset="0"/>
                <a:cs typeface="Calibri" panose="020F0502020204030204" pitchFamily="34" charset="0"/>
              </a:rPr>
              <a:t>objasni </a:t>
            </a:r>
            <a:r>
              <a:rPr lang="hr-BA" sz="2000" dirty="0">
                <a:latin typeface="Calibri" panose="020F0502020204030204" pitchFamily="34" charset="0"/>
                <a:cs typeface="Calibri" panose="020F0502020204030204" pitchFamily="34" charset="0"/>
              </a:rPr>
              <a:t>ključne pojmove koje trebaš znati</a:t>
            </a:r>
          </a:p>
          <a:p>
            <a:pPr marL="360000" indent="-360000" defTabSz="914400" eaLnBrk="0" fontAlgn="base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 ti 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ukaže</a:t>
            </a: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na važnost sigurnosti</a:t>
            </a:r>
            <a:endParaRPr lang="hr-B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 defTabSz="914400" eaLnBrk="0" fontAlgn="base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kumimoji="0" lang="hr-BA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te </a:t>
            </a:r>
            <a:r>
              <a:rPr kumimoji="0" lang="hr-BA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nauči o mjerama zašti</a:t>
            </a:r>
            <a:r>
              <a:rPr lang="hr-BA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 i riziku</a:t>
            </a:r>
            <a:r>
              <a:rPr lang="hr-BA" sz="2000" dirty="0">
                <a:latin typeface="Calibri" panose="020F0502020204030204" pitchFamily="34" charset="0"/>
                <a:cs typeface="Calibri" panose="020F0502020204030204" pitchFamily="34" charset="0"/>
              </a:rPr>
              <a:t>, mogućnostima i dostupnosti usluga</a:t>
            </a: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promovira</a:t>
            </a: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važnost</a:t>
            </a:r>
            <a:r>
              <a:rPr kumimoji="0" lang="hr-BA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r-BA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financijske </a:t>
            </a:r>
            <a:r>
              <a:rPr kumimoji="0" lang="hr-BA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pismenosti</a:t>
            </a: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152302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D54E8-420D-4958-B08E-87D2BB62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bs-Latn-BA" dirty="0"/>
              <a:t>Kupovina putem interneta ili online kupovina u najkraćem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6A6C-75DB-4EA7-AB37-142ABDD7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917210" cy="404568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Kupovina putem interneta je dosta jednostavnija od klasične kupovine, ali nosi određene rizike.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 nego kreneš u uobičajenu kupovinu uvijek se informiraj – prikupi informacije o internet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prodavaonici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putem koje planiraš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nabavu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 je upoznati se s osnovnim pojmovima i pravilima internet kupovine, sigurnosti čuvanja i raspolaganja podacima,  podacima o prodavcu i internet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prodavaonici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iskustvima drugih kupaca i što je najvažnije ne dijeliti svoje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osobne podatke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nepoznatim osobama.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bs-Latn-B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bs-Latn-BA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6" y="2180496"/>
            <a:ext cx="3703321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818019-CA56-487C-8871-BA8F76A46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 bwMode="auto">
          <a:xfrm>
            <a:off x="8363915" y="2944555"/>
            <a:ext cx="3059782" cy="25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7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C1E2E-A999-4D00-8203-69A06F65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s-Latn-BA" sz="2400" dirty="0">
                <a:solidFill>
                  <a:schemeClr val="tx2"/>
                </a:solidFill>
              </a:rPr>
              <a:t>Na kojim uređajima, ako posjedujem internet konekciju, mogu vršiti online kupovinu</a:t>
            </a:r>
          </a:p>
        </p:txBody>
      </p:sp>
      <p:sp>
        <p:nvSpPr>
          <p:cNvPr id="2053" name="Rectangle 136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workspace office smartphone">
            <a:extLst>
              <a:ext uri="{FF2B5EF4-FFF2-40B4-BE49-F238E27FC236}">
                <a16:creationId xmlns:a16="http://schemas.microsoft.com/office/drawing/2014/main" id="{4AC4852C-1334-47C5-A2C9-6C64F89B7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r="53481" b="-1"/>
          <a:stretch/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96BD5-5CC4-4766-ADB5-C2676C1C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6878108" cy="3962266"/>
          </a:xfrm>
        </p:spPr>
        <p:txBody>
          <a:bodyPr>
            <a:normAutofit/>
          </a:bodyPr>
          <a:lstStyle/>
          <a:p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Kupovinu je moguće vršiti putem računara,  tableta ili mobilnog telefona</a:t>
            </a:r>
          </a:p>
          <a:p>
            <a:r>
              <a:rPr lang="bs-Latn-B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 je osnovno </a:t>
            </a: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poznavanje korištenja interneta/mobilnih aplikacija</a:t>
            </a:r>
            <a:endParaRPr lang="bs-Latn-B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Mobilne aplikacije su sve popularnije i mogu olakšati i online kupovinu</a:t>
            </a:r>
            <a:endParaRPr lang="bs-Latn-B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s-Latn-BA" dirty="0">
                <a:latin typeface="Calibri" panose="020F0502020204030204" pitchFamily="34" charset="0"/>
                <a:cs typeface="Times New Roman" panose="02020603050405020304" pitchFamily="18" charset="0"/>
              </a:rPr>
              <a:t>Potrebno je imati otvoren račun na pojedinim sajtovima ili aplikacijama za prodaju, sa pristupnim podacima, autentifikacija itd.</a:t>
            </a:r>
          </a:p>
          <a:p>
            <a:pPr marL="0" indent="0">
              <a:buNone/>
            </a:pPr>
            <a:endParaRPr lang="bs-Latn-B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  <p:sp>
        <p:nvSpPr>
          <p:cNvPr id="4" name="AutoShape 2" descr="Cell phone - Free technology icons">
            <a:extLst>
              <a:ext uri="{FF2B5EF4-FFF2-40B4-BE49-F238E27FC236}">
                <a16:creationId xmlns:a16="http://schemas.microsoft.com/office/drawing/2014/main" id="{39FCEFAE-CE3D-4608-9DCE-ABF94BA5F0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06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CFE7-4E85-41DA-83C2-CDE3FAEF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Sigurnost je jako važna </a:t>
            </a:r>
            <a:r>
              <a:rPr lang="bs-Latn-BA"/>
              <a:t>– KORISNI </a:t>
            </a:r>
            <a:r>
              <a:rPr lang="bs-Latn-BA" dirty="0"/>
              <a:t>SIGURNOSNI PREDUVJETI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E44A-7FCE-4337-9DCD-08FE176D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Ne dijelite svoje 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osobne </a:t>
            </a:r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podatke sa drugima, vodite računa gdje podatke unosite i stavljate na raspolaganje.</a:t>
            </a:r>
          </a:p>
          <a:p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Vodite računa o sigurnosti internet stranice i internet konekcije. </a:t>
            </a:r>
          </a:p>
          <a:p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Uređaji putem kojih pristupate internet kupovini ne trebaju biti korišteni za ilegalne 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downloade i </a:t>
            </a:r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ne trebaju imati instalirane ilegalne kopije operativnih 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sustava</a:t>
            </a:r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, koji su obično podložni krekovanju (eng. cracking) ili 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rootanju</a:t>
            </a:r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, što u praksi znači prilagodba i izmjena programa, 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ovisno o korištenom operativnom sustavu.</a:t>
            </a:r>
            <a:endParaRPr lang="bs-Latn-B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Pobrinite se da na uređajima budu instalirani antivirusni programi, radi neophodne zaštite.</a:t>
            </a:r>
          </a:p>
          <a:p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Informirajte se o opasnostima koje vrebaju usljed hakerskih napada, te kakve posljedice oni mogu imati po gubitak naših podataka ili novca. </a:t>
            </a:r>
          </a:p>
          <a:p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U slučaju naših sigurnosnih propusta, velika je 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vjerojatnoća </a:t>
            </a:r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financijske </a:t>
            </a:r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institucije koje nam pružaju </a:t>
            </a:r>
            <a:r>
              <a:rPr lang="bs-Latn-B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financijske </a:t>
            </a:r>
            <a:r>
              <a:rPr lang="bs-Latn-BA" sz="1800" dirty="0">
                <a:latin typeface="Calibri" panose="020F0502020204030204" pitchFamily="34" charset="0"/>
                <a:cs typeface="Calibri" panose="020F0502020204030204" pitchFamily="34" charset="0"/>
              </a:rPr>
              <a:t>usluge neće uvažiti reklamaciju i izvršiti povrat novca.</a:t>
            </a:r>
          </a:p>
          <a:p>
            <a:endParaRPr lang="bs-Latn-BA" sz="1800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34569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2050" name="Picture 2" descr="Business office scene Free Photo">
            <a:extLst>
              <a:ext uri="{FF2B5EF4-FFF2-40B4-BE49-F238E27FC236}">
                <a16:creationId xmlns:a16="http://schemas.microsoft.com/office/drawing/2014/main" id="{3BE1C0D1-1A97-4A3E-954D-91B8BBB3E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s-Latn-BA" sz="2800" b="0" kern="12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ŠtO </a:t>
            </a:r>
            <a:r>
              <a:rPr lang="bs-Latn-BA" sz="2800" b="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 potrebno za ulazak u svijet internet/online kupovine</a:t>
            </a:r>
            <a:r>
              <a:rPr lang="en-US" sz="2800" b="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aphicFrame>
        <p:nvGraphicFramePr>
          <p:cNvPr id="4" name="Content Placeholder 2" descr="timeline">
            <a:extLst>
              <a:ext uri="{FF2B5EF4-FFF2-40B4-BE49-F238E27FC236}">
                <a16:creationId xmlns:a16="http://schemas.microsoft.com/office/drawing/2014/main" id="{FF3F0D82-0AA6-45C3-8367-955CBFA02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988326"/>
              </p:ext>
            </p:extLst>
          </p:nvPr>
        </p:nvGraphicFramePr>
        <p:xfrm>
          <a:off x="965199" y="1970843"/>
          <a:ext cx="10261602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588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C45-4304-448F-A258-E17CFF8D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59" y="938022"/>
            <a:ext cx="6647905" cy="1188720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rgbClr val="FFFFFF"/>
                </a:solidFill>
              </a:rPr>
              <a:t>Sigurnost internet stranice – </a:t>
            </a:r>
            <a:r>
              <a:rPr lang="bs-Latn-BA" dirty="0" smtClean="0">
                <a:solidFill>
                  <a:srgbClr val="FFFFFF"/>
                </a:solidFill>
              </a:rPr>
              <a:t>štO </a:t>
            </a:r>
            <a:r>
              <a:rPr lang="bs-Latn-BA" dirty="0">
                <a:solidFill>
                  <a:srgbClr val="FFFFFF"/>
                </a:solidFill>
              </a:rPr>
              <a:t>je korisno znati</a:t>
            </a:r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Rectangle 76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6" name="Rectangle 78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B175-6FA2-4987-A24D-F170B3136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59" y="2340864"/>
            <a:ext cx="6690843" cy="3793237"/>
          </a:xfrm>
        </p:spPr>
        <p:txBody>
          <a:bodyPr>
            <a:normAutofit fontScale="92500" lnSpcReduction="10000"/>
          </a:bodyPr>
          <a:lstStyle/>
          <a:p>
            <a:pPr marL="151200" indent="0">
              <a:lnSpc>
                <a:spcPct val="100000"/>
              </a:lnSpc>
              <a:buNone/>
            </a:pPr>
            <a:r>
              <a:rPr lang="bs-Latn-BA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s-Latn-BA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 web stranice, gdje se unose podaci o platnim karticama kao i drugi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osobni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moraju biti osigurani.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polje za unos i prikaz adrese web stranice obično se ispred naziva stranice nalazi dio koji označava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komunikacijski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protokol. Standardni protokol za komunikaciju na webu je </a:t>
            </a: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(engl. Hyper Text Transfer Protocol), tako da većina adresa web stranica počinje s http://.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Međutim, kada se radi o unosu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osobnih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podataka, ovaj protokol nije dovoljan. Umjesto njega se koristi </a:t>
            </a: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(engl. Hyper Text Transfer Protocol Secured) koji omogućava provjeru autentičnosti web stranica s kojima se komunicira kao i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siguran prijenos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 – https://.</a:t>
            </a:r>
          </a:p>
          <a:p>
            <a:pPr marL="457200">
              <a:lnSpc>
                <a:spcPct val="100000"/>
              </a:lnSpc>
              <a:spcAft>
                <a:spcPts val="1000"/>
              </a:spcAft>
            </a:pPr>
            <a:endParaRPr lang="bs-Latn-BA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bs-Latn-BA" sz="14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Digital Icon Png #62384 - Free Icons Library">
            <a:extLst>
              <a:ext uri="{FF2B5EF4-FFF2-40B4-BE49-F238E27FC236}">
                <a16:creationId xmlns:a16="http://schemas.microsoft.com/office/drawing/2014/main" id="{1D5621C5-21CD-4BB1-BBC9-D50176648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6761" y="2049354"/>
            <a:ext cx="3053422" cy="305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15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C7E3B-E905-48FB-A6E4-BC3D0F44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Jedinstveni certifikat web stranice  ssl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Circuit, computer, digital, tech, technology icon">
            <a:extLst>
              <a:ext uri="{FF2B5EF4-FFF2-40B4-BE49-F238E27FC236}">
                <a16:creationId xmlns:a16="http://schemas.microsoft.com/office/drawing/2014/main" id="{B1BE8B2C-BDCA-448A-9EDA-5DE245AB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700" y="2049354"/>
            <a:ext cx="3053422" cy="305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0AA22-EC99-45B0-8C33-82E1779BC8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02822" y="2340864"/>
            <a:ext cx="6658013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uspostavljanja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sigurne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veze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web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stranica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cira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svojim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jedinstvenim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certifikatom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SSL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engl.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Secure Socket Layer). SSL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certifikat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predstavlja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serveru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bs-Latn-BA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sigurnu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komunikaciju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sigurno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slanje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povjerljivih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npr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platnih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kartica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drugih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povjerljivih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/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certifikatu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 err="1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ovjeriti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klikom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sličicu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katanca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koji se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nalazi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polju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adresom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stranice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certifikat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stranice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istekao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stranici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postoje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elementi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nisu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zaštićeni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web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čitač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upozoriti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tome.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97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purl.org/dc/elements/1.1/"/>
    <ds:schemaRef ds:uri="http://schemas.microsoft.com/office/2006/metadata/properties"/>
    <ds:schemaRef ds:uri="http://purl.org/dc/terms/"/>
    <ds:schemaRef ds:uri="16c05727-aa75-4e4a-9b5f-8a80a116589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1939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Franklin Gothic Book</vt:lpstr>
      <vt:lpstr>Franklin Gothic Demi</vt:lpstr>
      <vt:lpstr>Times New Roman</vt:lpstr>
      <vt:lpstr>Wingdings</vt:lpstr>
      <vt:lpstr>Wingdings 2</vt:lpstr>
      <vt:lpstr>DividendVTI</vt:lpstr>
      <vt:lpstr>online (internet) kupovina</vt:lpstr>
      <vt:lpstr>O CENTRALNOJ BANCI BOSNE I HERCEGOVINE</vt:lpstr>
      <vt:lpstr>FINANCIJSKA EDUKACIJA O online i internet kupovini IMA ZA CILJ....</vt:lpstr>
      <vt:lpstr>Kupovina putem interneta ili online kupovina u najkraćem</vt:lpstr>
      <vt:lpstr>Na kojim uređajima, ako posjedujem internet konekciju, mogu vršiti online kupovinu</vt:lpstr>
      <vt:lpstr>Sigurnost je jako važna – KORISNI SIGURNOSNI PREDUVJETI</vt:lpstr>
      <vt:lpstr>ŠtO je potrebno za ulazak u svijet internet/online kupovine?</vt:lpstr>
      <vt:lpstr>Sigurnost internet stranice – štO je korisno znati</vt:lpstr>
      <vt:lpstr>Jedinstveni certifikat web stranice  ssl</vt:lpstr>
      <vt:lpstr>Plaćanje robe</vt:lpstr>
      <vt:lpstr>Podsjetimo se o platnim karticama</vt:lpstr>
      <vt:lpstr>Prepaid kartica i njena uloga u online kupovini </vt:lpstr>
      <vt:lpstr>NAKON ŠTO odaberem PROIZVOD, KAKO ZAPOČINJE PROCES PLAĆANJA</vt:lpstr>
      <vt:lpstr>Servisi za posredovanje u transakcijama plaćanja</vt:lpstr>
      <vt:lpstr>Plaćanje dadžbina na isporuku robe</vt:lpstr>
      <vt:lpstr>Vrlo je važna zaštita OSOBNIH podataka</vt:lpstr>
      <vt:lpstr>Online kupovina i zaštita potrošača</vt:lpstr>
      <vt:lpstr>Online kupovina i reklamacije</vt:lpstr>
      <vt:lpstr>Važno je ponoviti</vt:lpstr>
      <vt:lpstr>                              Pitanja?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(internet) kupovina</dc:title>
  <dc:creator>Adnan Bahtic</dc:creator>
  <cp:lastModifiedBy>Ema Mundzehasic</cp:lastModifiedBy>
  <cp:revision>23</cp:revision>
  <dcterms:created xsi:type="dcterms:W3CDTF">2020-12-16T10:25:00Z</dcterms:created>
  <dcterms:modified xsi:type="dcterms:W3CDTF">2021-11-03T12:15:11Z</dcterms:modified>
</cp:coreProperties>
</file>