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6"/>
  </p:notesMasterIdLst>
  <p:sldIdLst>
    <p:sldId id="300" r:id="rId5"/>
    <p:sldId id="259" r:id="rId6"/>
    <p:sldId id="261" r:id="rId7"/>
    <p:sldId id="310" r:id="rId8"/>
    <p:sldId id="291" r:id="rId9"/>
    <p:sldId id="260" r:id="rId10"/>
    <p:sldId id="258" r:id="rId11"/>
    <p:sldId id="299" r:id="rId12"/>
    <p:sldId id="285" r:id="rId13"/>
    <p:sldId id="323" r:id="rId14"/>
    <p:sldId id="315" r:id="rId15"/>
    <p:sldId id="301" r:id="rId16"/>
    <p:sldId id="321" r:id="rId17"/>
    <p:sldId id="312" r:id="rId18"/>
    <p:sldId id="322" r:id="rId19"/>
    <p:sldId id="308" r:id="rId20"/>
    <p:sldId id="302" r:id="rId21"/>
    <p:sldId id="324" r:id="rId22"/>
    <p:sldId id="306" r:id="rId23"/>
    <p:sldId id="326"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nan Bahtic" initials="AB" lastIdx="1" clrIdx="0">
    <p:extLst>
      <p:ext uri="{19B8F6BF-5375-455C-9EA6-DF929625EA0E}">
        <p15:presenceInfo xmlns:p15="http://schemas.microsoft.com/office/powerpoint/2012/main" userId="2d82952c9bc52a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5226" autoAdjust="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08/layout/SquareAccentList" loCatId="list" qsTypeId="urn:microsoft.com/office/officeart/2005/8/quickstyle/simple5" qsCatId="simple" csTypeId="urn:microsoft.com/office/officeart/2005/8/colors/colorful5" csCatId="colorful" phldr="1"/>
      <dgm:spPr/>
      <dgm:t>
        <a:bodyPr/>
        <a:lstStyle/>
        <a:p>
          <a:endParaRPr lang="en-US"/>
        </a:p>
      </dgm:t>
    </dgm:pt>
    <dgm:pt modelId="{8DB5D7D5-6A1C-4ABC-8850-759A9D876047}">
      <dgm:prSet/>
      <dgm:spPr/>
      <dgm:t>
        <a:bodyPr/>
        <a:lstStyle/>
        <a:p>
          <a:r>
            <a:rPr lang="bs-Latn-BA" dirty="0"/>
            <a:t>Tehnički preduvjeti</a:t>
          </a:r>
          <a:endParaRPr lang="en-US" dirty="0"/>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endParaRPr lang="bs-Latn-BA" sz="1600" dirty="0">
            <a:latin typeface="+mn-lt"/>
            <a:cs typeface="Calibri" panose="020F0502020204030204" pitchFamily="34" charset="0"/>
          </a:endParaRPr>
        </a:p>
        <a:p>
          <a:endParaRPr lang="bs-Latn-BA" sz="1600" dirty="0">
            <a:latin typeface="+mn-lt"/>
            <a:cs typeface="Calibri" panose="020F0502020204030204" pitchFamily="34" charset="0"/>
          </a:endParaRPr>
        </a:p>
        <a:p>
          <a:endParaRPr lang="bs-Latn-BA" sz="1600" dirty="0">
            <a:latin typeface="+mn-lt"/>
            <a:cs typeface="Calibri" panose="020F0502020204030204" pitchFamily="34" charset="0"/>
          </a:endParaRPr>
        </a:p>
        <a:p>
          <a:endParaRPr lang="bs-Latn-BA" sz="1600" dirty="0">
            <a:latin typeface="Calibri" panose="020F0502020204030204" pitchFamily="34" charset="0"/>
            <a:cs typeface="Calibri" panose="020F0502020204030204" pitchFamily="34" charset="0"/>
          </a:endParaRPr>
        </a:p>
        <a:p>
          <a:r>
            <a:rPr lang="bs-Latn-BA" sz="1600" dirty="0">
              <a:latin typeface="Calibri" panose="020F0502020204030204" pitchFamily="34" charset="0"/>
              <a:cs typeface="Calibri" panose="020F0502020204030204" pitchFamily="34" charset="0"/>
            </a:rPr>
            <a:t>Važna je sigurnost internet veze</a:t>
          </a:r>
        </a:p>
        <a:p>
          <a:r>
            <a:rPr lang="bs-Latn-BA" sz="1600" dirty="0">
              <a:latin typeface="Calibri" panose="020F0502020204030204" pitchFamily="34" charset="0"/>
              <a:cs typeface="Calibri" panose="020F0502020204030204" pitchFamily="34" charset="0"/>
            </a:rPr>
            <a:t>Poželjno je da internet veza bude stabilna</a:t>
          </a:r>
        </a:p>
        <a:p>
          <a:endParaRPr lang="bs-Latn-BA" sz="1600" dirty="0">
            <a:latin typeface="Calibri" panose="020F0502020204030204" pitchFamily="34" charset="0"/>
            <a:cs typeface="Calibri" panose="020F0502020204030204" pitchFamily="34" charset="0"/>
          </a:endParaRPr>
        </a:p>
        <a:p>
          <a:r>
            <a:rPr lang="bs-Latn-BA" sz="1600" dirty="0">
              <a:latin typeface="Calibri" panose="020F0502020204030204" pitchFamily="34" charset="0"/>
              <a:cs typeface="Calibri" panose="020F0502020204030204" pitchFamily="34" charset="0"/>
            </a:rPr>
            <a:t>Potreban je adekvatan uređaj (računar, tablet, mobilni telefon)  na kojem je instaliran adekvatan mehanizam zaštite</a:t>
          </a:r>
        </a:p>
        <a:p>
          <a:endParaRPr lang="bs-Latn-BA"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bs-Latn-BA" dirty="0"/>
            <a:t>Osnovni podaci i prodavcu i internet prodavnici</a:t>
          </a:r>
          <a:endParaRPr lang="en-US" dirty="0"/>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bs-Latn-BA" sz="1600" dirty="0">
              <a:latin typeface="Calibri" panose="020F0502020204030204" pitchFamily="34" charset="0"/>
              <a:cs typeface="Calibri" panose="020F0502020204030204" pitchFamily="34" charset="0"/>
            </a:rPr>
            <a:t>Poželjno je informirati se o iskustvima drugih kupaca</a:t>
          </a:r>
        </a:p>
        <a:p>
          <a:r>
            <a:rPr lang="bs-Latn-BA" sz="1600" dirty="0">
              <a:latin typeface="Calibri" panose="020F0502020204030204" pitchFamily="34" charset="0"/>
              <a:cs typeface="Calibri" panose="020F0502020204030204" pitchFamily="34" charset="0"/>
            </a:rPr>
            <a:t>Većina internet prodavnica imaju recenzije o svojim uslugama, korisno je informirati se o statusu, poslovnosti, sigurnosti itd.</a:t>
          </a:r>
        </a:p>
        <a:p>
          <a:r>
            <a:rPr lang="bs-Latn-BA" sz="1600" dirty="0">
              <a:latin typeface="Calibri" panose="020F0502020204030204" pitchFamily="34" charset="0"/>
              <a:cs typeface="Calibri" panose="020F0502020204030204" pitchFamily="34" charset="0"/>
            </a:rPr>
            <a:t>Ne dijelite svoje lične podatke sa drugima, vodite računa gdje podatke unosite i stavljate na raspolaganje</a:t>
          </a:r>
        </a:p>
        <a:p>
          <a:endParaRPr lang="en-US" sz="100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bs-Latn-BA" dirty="0"/>
            <a:t>Platne kartice</a:t>
          </a:r>
          <a:endParaRPr lang="en-US" dirty="0"/>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endParaRPr lang="bs-Latn-BA" sz="1600" dirty="0"/>
        </a:p>
        <a:p>
          <a:endParaRPr lang="bs-Latn-BA" sz="1600" dirty="0"/>
        </a:p>
        <a:p>
          <a:endParaRPr lang="bs-Latn-BA" sz="1600" dirty="0"/>
        </a:p>
        <a:p>
          <a:endParaRPr lang="bs-Latn-BA" sz="1600" dirty="0"/>
        </a:p>
        <a:p>
          <a:endParaRPr lang="bs-Latn-BA" sz="1600" dirty="0">
            <a:latin typeface="Calibri" panose="020F0502020204030204" pitchFamily="34" charset="0"/>
            <a:cs typeface="Calibri" panose="020F0502020204030204" pitchFamily="34" charset="0"/>
          </a:endParaRPr>
        </a:p>
        <a:p>
          <a:r>
            <a:rPr lang="bs-Latn-BA" sz="1600" dirty="0">
              <a:latin typeface="Calibri" panose="020F0502020204030204" pitchFamily="34" charset="0"/>
              <a:cs typeface="Calibri" panose="020F0502020204030204" pitchFamily="34" charset="0"/>
            </a:rPr>
            <a:t>Plaćanje se u pravilu vrši putem platnih kartica</a:t>
          </a:r>
        </a:p>
        <a:p>
          <a:r>
            <a:rPr lang="bs-Latn-BA" sz="1600" dirty="0">
              <a:latin typeface="Calibri" panose="020F0502020204030204" pitchFamily="34" charset="0"/>
              <a:cs typeface="Calibri" panose="020F0502020204030204" pitchFamily="34" charset="0"/>
            </a:rPr>
            <a:t>Postoji više vrsta platnih kartica i poželjno je odrediti jednu putem koje bismo vršili internet kupovinu</a:t>
          </a:r>
        </a:p>
        <a:p>
          <a:r>
            <a:rPr lang="bs-Latn-BA" sz="1600" dirty="0">
              <a:latin typeface="Calibri" panose="020F0502020204030204" pitchFamily="34" charset="0"/>
              <a:cs typeface="Calibri" panose="020F0502020204030204" pitchFamily="34" charset="0"/>
            </a:rPr>
            <a:t>Radi sigurnosti, dobro je razmisliti da se za internet kupovinu koristi </a:t>
          </a:r>
          <a:r>
            <a:rPr lang="bs-Latn-BA" sz="1600" i="1" dirty="0">
              <a:latin typeface="Calibri" panose="020F0502020204030204" pitchFamily="34" charset="0"/>
              <a:cs typeface="Calibri" panose="020F0502020204030204" pitchFamily="34" charset="0"/>
            </a:rPr>
            <a:t>prepaid</a:t>
          </a:r>
          <a:r>
            <a:rPr lang="bs-Latn-BA" sz="1600" dirty="0">
              <a:latin typeface="Calibri" panose="020F0502020204030204" pitchFamily="34" charset="0"/>
              <a:cs typeface="Calibri" panose="020F0502020204030204" pitchFamily="34" charset="0"/>
            </a:rPr>
            <a:t> kartica – ona ne bi trebala imati poveznicu sa sredstvima na tekućem računu i na ovoj kartici je poželjno imati onoliko sredstava koliko smo planirali potrošiti</a:t>
          </a:r>
          <a:endParaRPr lang="en-US" sz="1600" dirty="0">
            <a:latin typeface="Calibri" panose="020F0502020204030204" pitchFamily="34" charset="0"/>
            <a:cs typeface="Calibri" panose="020F0502020204030204" pitchFamily="34" charset="0"/>
          </a:endParaRP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7923B31A-26ED-4AC1-B5B7-C4F25B049851}" type="pres">
      <dgm:prSet presAssocID="{6A70FD8F-0050-42E3-8B3A-6ED7CFB9852E}" presName="layout" presStyleCnt="0">
        <dgm:presLayoutVars>
          <dgm:chMax/>
          <dgm:chPref/>
          <dgm:dir/>
          <dgm:resizeHandles/>
        </dgm:presLayoutVars>
      </dgm:prSet>
      <dgm:spPr/>
      <dgm:t>
        <a:bodyPr/>
        <a:lstStyle/>
        <a:p>
          <a:endParaRPr lang="en-US"/>
        </a:p>
      </dgm:t>
    </dgm:pt>
    <dgm:pt modelId="{B222A6F3-40EB-494D-A2E5-396EFC769278}" type="pres">
      <dgm:prSet presAssocID="{8DB5D7D5-6A1C-4ABC-8850-759A9D876047}" presName="root" presStyleCnt="0">
        <dgm:presLayoutVars>
          <dgm:chMax/>
          <dgm:chPref/>
        </dgm:presLayoutVars>
      </dgm:prSet>
      <dgm:spPr/>
    </dgm:pt>
    <dgm:pt modelId="{CC7A1B91-BB97-49BB-B938-D3D3B334A03E}" type="pres">
      <dgm:prSet presAssocID="{8DB5D7D5-6A1C-4ABC-8850-759A9D876047}" presName="rootComposite" presStyleCnt="0">
        <dgm:presLayoutVars/>
      </dgm:prSet>
      <dgm:spPr/>
    </dgm:pt>
    <dgm:pt modelId="{E46245CF-4505-4D06-A12F-C9DC685813DC}" type="pres">
      <dgm:prSet presAssocID="{8DB5D7D5-6A1C-4ABC-8850-759A9D876047}" presName="ParentAccent" presStyleLbl="alignNode1" presStyleIdx="0" presStyleCnt="3"/>
      <dgm:spPr/>
    </dgm:pt>
    <dgm:pt modelId="{F05317BF-C210-48C5-88CB-D60A62916024}" type="pres">
      <dgm:prSet presAssocID="{8DB5D7D5-6A1C-4ABC-8850-759A9D876047}" presName="ParentSmallAccent" presStyleLbl="fgAcc1" presStyleIdx="0" presStyleCnt="3"/>
      <dgm:spPr/>
    </dgm:pt>
    <dgm:pt modelId="{C01249BB-9074-4A18-9737-59B36C2E6890}" type="pres">
      <dgm:prSet presAssocID="{8DB5D7D5-6A1C-4ABC-8850-759A9D876047}" presName="Parent" presStyleLbl="revTx" presStyleIdx="0" presStyleCnt="6">
        <dgm:presLayoutVars>
          <dgm:chMax/>
          <dgm:chPref val="4"/>
          <dgm:bulletEnabled val="1"/>
        </dgm:presLayoutVars>
      </dgm:prSet>
      <dgm:spPr/>
      <dgm:t>
        <a:bodyPr/>
        <a:lstStyle/>
        <a:p>
          <a:endParaRPr lang="en-US"/>
        </a:p>
      </dgm:t>
    </dgm:pt>
    <dgm:pt modelId="{44FD8439-C069-4A37-9C99-9EF080977564}" type="pres">
      <dgm:prSet presAssocID="{8DB5D7D5-6A1C-4ABC-8850-759A9D876047}" presName="childShape" presStyleCnt="0">
        <dgm:presLayoutVars>
          <dgm:chMax val="0"/>
          <dgm:chPref val="0"/>
        </dgm:presLayoutVars>
      </dgm:prSet>
      <dgm:spPr/>
    </dgm:pt>
    <dgm:pt modelId="{5C81C301-3198-40F1-82A7-748A9047557A}" type="pres">
      <dgm:prSet presAssocID="{96262926-A67D-4E4E-9515-5EBC67F0B634}" presName="childComposite" presStyleCnt="0">
        <dgm:presLayoutVars>
          <dgm:chMax val="0"/>
          <dgm:chPref val="0"/>
        </dgm:presLayoutVars>
      </dgm:prSet>
      <dgm:spPr/>
    </dgm:pt>
    <dgm:pt modelId="{9DD64267-4C0F-44D2-B382-0864599D120B}" type="pres">
      <dgm:prSet presAssocID="{96262926-A67D-4E4E-9515-5EBC67F0B634}" presName="ChildAccent" presStyleLbl="solidFgAcc1" presStyleIdx="0" presStyleCnt="3" custLinFactNeighborX="-27058" custLinFactNeighborY="-94787"/>
      <dgm:spPr/>
    </dgm:pt>
    <dgm:pt modelId="{705BA34A-2367-484A-8E9B-D10A308ABEF6}" type="pres">
      <dgm:prSet presAssocID="{96262926-A67D-4E4E-9515-5EBC67F0B634}" presName="Child" presStyleLbl="revTx" presStyleIdx="1" presStyleCnt="6" custScaleX="90402" custScaleY="383646" custLinFactNeighborX="3642" custLinFactNeighborY="-170">
        <dgm:presLayoutVars>
          <dgm:chMax val="0"/>
          <dgm:chPref val="0"/>
          <dgm:bulletEnabled val="1"/>
        </dgm:presLayoutVars>
      </dgm:prSet>
      <dgm:spPr/>
      <dgm:t>
        <a:bodyPr/>
        <a:lstStyle/>
        <a:p>
          <a:endParaRPr lang="en-US"/>
        </a:p>
      </dgm:t>
    </dgm:pt>
    <dgm:pt modelId="{B6D7BC7E-3744-416C-9A37-3A7BBC75A10B}" type="pres">
      <dgm:prSet presAssocID="{C5146535-FD3D-4589-98A3-623B8DA4B8DB}" presName="root" presStyleCnt="0">
        <dgm:presLayoutVars>
          <dgm:chMax/>
          <dgm:chPref/>
        </dgm:presLayoutVars>
      </dgm:prSet>
      <dgm:spPr/>
    </dgm:pt>
    <dgm:pt modelId="{B2ED3989-6448-4EBB-BBAE-ED92378ADCFE}" type="pres">
      <dgm:prSet presAssocID="{C5146535-FD3D-4589-98A3-623B8DA4B8DB}" presName="rootComposite" presStyleCnt="0">
        <dgm:presLayoutVars/>
      </dgm:prSet>
      <dgm:spPr/>
    </dgm:pt>
    <dgm:pt modelId="{3B33B9E1-C37D-4B78-A34D-ECBF966641D0}" type="pres">
      <dgm:prSet presAssocID="{C5146535-FD3D-4589-98A3-623B8DA4B8DB}" presName="ParentAccent" presStyleLbl="alignNode1" presStyleIdx="1" presStyleCnt="3"/>
      <dgm:spPr/>
    </dgm:pt>
    <dgm:pt modelId="{3989346C-6C74-4AC8-A417-45A40041CD52}" type="pres">
      <dgm:prSet presAssocID="{C5146535-FD3D-4589-98A3-623B8DA4B8DB}" presName="ParentSmallAccent" presStyleLbl="fgAcc1" presStyleIdx="1" presStyleCnt="3"/>
      <dgm:spPr/>
    </dgm:pt>
    <dgm:pt modelId="{6C80CA49-C1AF-46A2-98BE-695B83745494}" type="pres">
      <dgm:prSet presAssocID="{C5146535-FD3D-4589-98A3-623B8DA4B8DB}" presName="Parent" presStyleLbl="revTx" presStyleIdx="2" presStyleCnt="6">
        <dgm:presLayoutVars>
          <dgm:chMax/>
          <dgm:chPref val="4"/>
          <dgm:bulletEnabled val="1"/>
        </dgm:presLayoutVars>
      </dgm:prSet>
      <dgm:spPr/>
      <dgm:t>
        <a:bodyPr/>
        <a:lstStyle/>
        <a:p>
          <a:endParaRPr lang="en-US"/>
        </a:p>
      </dgm:t>
    </dgm:pt>
    <dgm:pt modelId="{3E725221-74FF-44AC-B130-533915A00500}" type="pres">
      <dgm:prSet presAssocID="{C5146535-FD3D-4589-98A3-623B8DA4B8DB}" presName="childShape" presStyleCnt="0">
        <dgm:presLayoutVars>
          <dgm:chMax val="0"/>
          <dgm:chPref val="0"/>
        </dgm:presLayoutVars>
      </dgm:prSet>
      <dgm:spPr/>
    </dgm:pt>
    <dgm:pt modelId="{13D6DB4D-A989-4AFA-BE02-CD742BE748C1}" type="pres">
      <dgm:prSet presAssocID="{E80CA270-6C90-4E17-ACEA-46B56AD54DD1}" presName="childComposite" presStyleCnt="0">
        <dgm:presLayoutVars>
          <dgm:chMax val="0"/>
          <dgm:chPref val="0"/>
        </dgm:presLayoutVars>
      </dgm:prSet>
      <dgm:spPr/>
    </dgm:pt>
    <dgm:pt modelId="{3000F64F-0BB1-433F-BCA1-D7839C8600CB}" type="pres">
      <dgm:prSet presAssocID="{E80CA270-6C90-4E17-ACEA-46B56AD54DD1}" presName="ChildAccent" presStyleLbl="solidFgAcc1" presStyleIdx="1" presStyleCnt="3" custLinFactNeighborX="-14611" custLinFactNeighborY="17538"/>
      <dgm:spPr/>
    </dgm:pt>
    <dgm:pt modelId="{8DAAD972-BF83-4474-8AAC-211CE445A7C3}" type="pres">
      <dgm:prSet presAssocID="{E80CA270-6C90-4E17-ACEA-46B56AD54DD1}" presName="Child" presStyleLbl="revTx" presStyleIdx="3" presStyleCnt="6" custScaleX="91682" custScaleY="287271" custLinFactY="35608" custLinFactNeighborX="6308" custLinFactNeighborY="100000">
        <dgm:presLayoutVars>
          <dgm:chMax val="0"/>
          <dgm:chPref val="0"/>
          <dgm:bulletEnabled val="1"/>
        </dgm:presLayoutVars>
      </dgm:prSet>
      <dgm:spPr/>
      <dgm:t>
        <a:bodyPr/>
        <a:lstStyle/>
        <a:p>
          <a:endParaRPr lang="en-US"/>
        </a:p>
      </dgm:t>
    </dgm:pt>
    <dgm:pt modelId="{331ECAFE-B753-4063-BF4F-ABE6664227EF}" type="pres">
      <dgm:prSet presAssocID="{09C152DA-7620-4852-8162-A77EC3609F3F}" presName="root" presStyleCnt="0">
        <dgm:presLayoutVars>
          <dgm:chMax/>
          <dgm:chPref/>
        </dgm:presLayoutVars>
      </dgm:prSet>
      <dgm:spPr/>
    </dgm:pt>
    <dgm:pt modelId="{70B1D8B3-1694-466D-AA62-A1A3E845466E}" type="pres">
      <dgm:prSet presAssocID="{09C152DA-7620-4852-8162-A77EC3609F3F}" presName="rootComposite" presStyleCnt="0">
        <dgm:presLayoutVars/>
      </dgm:prSet>
      <dgm:spPr/>
    </dgm:pt>
    <dgm:pt modelId="{A52B1697-E07E-44E3-97F8-C5241C256AC1}" type="pres">
      <dgm:prSet presAssocID="{09C152DA-7620-4852-8162-A77EC3609F3F}" presName="ParentAccent" presStyleLbl="alignNode1" presStyleIdx="2" presStyleCnt="3"/>
      <dgm:spPr/>
    </dgm:pt>
    <dgm:pt modelId="{75FED2A4-2564-4885-93CD-C88DE3027B32}" type="pres">
      <dgm:prSet presAssocID="{09C152DA-7620-4852-8162-A77EC3609F3F}" presName="ParentSmallAccent" presStyleLbl="fgAcc1" presStyleIdx="2" presStyleCnt="3"/>
      <dgm:spPr/>
    </dgm:pt>
    <dgm:pt modelId="{9C8D68F8-DA84-49A2-B425-525D83EC9ABB}" type="pres">
      <dgm:prSet presAssocID="{09C152DA-7620-4852-8162-A77EC3609F3F}" presName="Parent" presStyleLbl="revTx" presStyleIdx="4" presStyleCnt="6">
        <dgm:presLayoutVars>
          <dgm:chMax/>
          <dgm:chPref val="4"/>
          <dgm:bulletEnabled val="1"/>
        </dgm:presLayoutVars>
      </dgm:prSet>
      <dgm:spPr/>
      <dgm:t>
        <a:bodyPr/>
        <a:lstStyle/>
        <a:p>
          <a:endParaRPr lang="en-US"/>
        </a:p>
      </dgm:t>
    </dgm:pt>
    <dgm:pt modelId="{2D777CA9-CE2F-455B-9452-5DC9714F69E0}" type="pres">
      <dgm:prSet presAssocID="{09C152DA-7620-4852-8162-A77EC3609F3F}" presName="childShape" presStyleCnt="0">
        <dgm:presLayoutVars>
          <dgm:chMax val="0"/>
          <dgm:chPref val="0"/>
        </dgm:presLayoutVars>
      </dgm:prSet>
      <dgm:spPr/>
    </dgm:pt>
    <dgm:pt modelId="{DD8BE6B8-9C17-4EE3-96AE-8CE2948180AE}" type="pres">
      <dgm:prSet presAssocID="{6C8937BE-93F8-4DED-8538-1C601DAEBA66}" presName="childComposite" presStyleCnt="0">
        <dgm:presLayoutVars>
          <dgm:chMax val="0"/>
          <dgm:chPref val="0"/>
        </dgm:presLayoutVars>
      </dgm:prSet>
      <dgm:spPr/>
    </dgm:pt>
    <dgm:pt modelId="{E1EDA3D7-94B3-42C1-A2C5-C760EFC9E699}" type="pres">
      <dgm:prSet presAssocID="{6C8937BE-93F8-4DED-8538-1C601DAEBA66}" presName="ChildAccent" presStyleLbl="solidFgAcc1" presStyleIdx="2" presStyleCnt="3" custLinFactNeighborX="-47919" custLinFactNeighborY="58445"/>
      <dgm:spPr/>
    </dgm:pt>
    <dgm:pt modelId="{318C1319-3787-40FD-B87C-6448A14A2B23}" type="pres">
      <dgm:prSet presAssocID="{6C8937BE-93F8-4DED-8538-1C601DAEBA66}" presName="Child" presStyleLbl="revTx" presStyleIdx="5" presStyleCnt="6" custScaleY="296674" custLinFactNeighborX="-1723" custLinFactNeighborY="5704">
        <dgm:presLayoutVars>
          <dgm:chMax val="0"/>
          <dgm:chPref val="0"/>
          <dgm:bulletEnabled val="1"/>
        </dgm:presLayoutVars>
      </dgm:prSet>
      <dgm:spPr/>
      <dgm:t>
        <a:bodyPr/>
        <a:lstStyle/>
        <a:p>
          <a:endParaRPr lang="en-US"/>
        </a:p>
      </dgm:t>
    </dgm:pt>
  </dgm:ptLst>
  <dgm:cxnLst>
    <dgm:cxn modelId="{8EBF857E-7408-4941-91E4-293B0F59EEF7}" srcId="{6A70FD8F-0050-42E3-8B3A-6ED7CFB9852E}" destId="{C5146535-FD3D-4589-98A3-623B8DA4B8DB}" srcOrd="1" destOrd="0" parTransId="{20848F78-EC70-4162-96CE-CC68006930F0}" sibTransId="{7A3CCAF8-AC3A-401E-AEDD-44BBC1AA9C31}"/>
    <dgm:cxn modelId="{98383B53-9D10-4EC3-BBBD-B03F8D355819}" type="presOf" srcId="{6A70FD8F-0050-42E3-8B3A-6ED7CFB9852E}" destId="{7923B31A-26ED-4AC1-B5B7-C4F25B049851}" srcOrd="0" destOrd="0" presId="urn:microsoft.com/office/officeart/2008/layout/SquareAccentList"/>
    <dgm:cxn modelId="{1E576998-A473-40B9-91DD-19C7AB38B793}" type="presOf" srcId="{09C152DA-7620-4852-8162-A77EC3609F3F}" destId="{9C8D68F8-DA84-49A2-B425-525D83EC9ABB}" srcOrd="0" destOrd="0" presId="urn:microsoft.com/office/officeart/2008/layout/SquareAccentList"/>
    <dgm:cxn modelId="{44EE45D9-3AAA-4E07-AD79-355F490BB9A5}" type="presOf" srcId="{E80CA270-6C90-4E17-ACEA-46B56AD54DD1}" destId="{8DAAD972-BF83-4474-8AAC-211CE445A7C3}" srcOrd="0" destOrd="0" presId="urn:microsoft.com/office/officeart/2008/layout/SquareAccentList"/>
    <dgm:cxn modelId="{C5202EE1-10E9-4076-9D55-9E0CF8B152AF}" srcId="{6A70FD8F-0050-42E3-8B3A-6ED7CFB9852E}" destId="{8DB5D7D5-6A1C-4ABC-8850-759A9D876047}" srcOrd="0" destOrd="0" parTransId="{D8874F40-D7B0-41DE-BB6F-A6014FEAB2D7}" sibTransId="{BD6E0A2E-99C8-4F5A-971A-CD211D1099FF}"/>
    <dgm:cxn modelId="{FAA8D3DD-12E8-457D-9144-B037C5678347}" srcId="{09C152DA-7620-4852-8162-A77EC3609F3F}" destId="{6C8937BE-93F8-4DED-8538-1C601DAEBA66}" srcOrd="0" destOrd="0" parTransId="{77D169C6-D77F-456D-B18B-D7BE016AD87A}" sibTransId="{A97BE953-FA9D-4BA6-A92C-494DB1F3BA59}"/>
    <dgm:cxn modelId="{88EE4753-9A33-451F-986A-5002662BB065}" type="presOf" srcId="{6C8937BE-93F8-4DED-8538-1C601DAEBA66}" destId="{318C1319-3787-40FD-B87C-6448A14A2B23}" srcOrd="0" destOrd="0" presId="urn:microsoft.com/office/officeart/2008/layout/SquareAccentList"/>
    <dgm:cxn modelId="{0253A5A7-816C-4F65-BC39-B2DBACCA4DBE}" type="presOf" srcId="{96262926-A67D-4E4E-9515-5EBC67F0B634}" destId="{705BA34A-2367-484A-8E9B-D10A308ABEF6}" srcOrd="0" destOrd="0" presId="urn:microsoft.com/office/officeart/2008/layout/SquareAccentList"/>
    <dgm:cxn modelId="{23ECAC8B-17A4-4883-AA0E-06D66B7E788A}" srcId="{6A70FD8F-0050-42E3-8B3A-6ED7CFB9852E}" destId="{09C152DA-7620-4852-8162-A77EC3609F3F}" srcOrd="2" destOrd="0" parTransId="{9F6D14C0-6C82-4CBD-8D6D-B0E117B6F2ED}" sibTransId="{0AE8D36D-0F0F-4206-AE39-0A2D73987B68}"/>
    <dgm:cxn modelId="{74D63655-0C19-4610-AC9F-D839E30E0AEB}" type="presOf" srcId="{C5146535-FD3D-4589-98A3-623B8DA4B8DB}" destId="{6C80CA49-C1AF-46A2-98BE-695B83745494}" srcOrd="0" destOrd="0" presId="urn:microsoft.com/office/officeart/2008/layout/SquareAccentList"/>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0BC62F21-5B75-4C7A-8D60-4DB1127A18E4}" type="presOf" srcId="{8DB5D7D5-6A1C-4ABC-8850-759A9D876047}" destId="{C01249BB-9074-4A18-9737-59B36C2E6890}" srcOrd="0" destOrd="0" presId="urn:microsoft.com/office/officeart/2008/layout/SquareAccentList"/>
    <dgm:cxn modelId="{388C71B1-E3D5-43F6-83A3-A48A5EDEC148}" type="presParOf" srcId="{7923B31A-26ED-4AC1-B5B7-C4F25B049851}" destId="{B222A6F3-40EB-494D-A2E5-396EFC769278}" srcOrd="0" destOrd="0" presId="urn:microsoft.com/office/officeart/2008/layout/SquareAccentList"/>
    <dgm:cxn modelId="{574C2A2D-8071-485C-ADAB-26CC54C19698}" type="presParOf" srcId="{B222A6F3-40EB-494D-A2E5-396EFC769278}" destId="{CC7A1B91-BB97-49BB-B938-D3D3B334A03E}" srcOrd="0" destOrd="0" presId="urn:microsoft.com/office/officeart/2008/layout/SquareAccentList"/>
    <dgm:cxn modelId="{EC09CE4E-1680-49F9-9769-38FDAA05DC17}" type="presParOf" srcId="{CC7A1B91-BB97-49BB-B938-D3D3B334A03E}" destId="{E46245CF-4505-4D06-A12F-C9DC685813DC}" srcOrd="0" destOrd="0" presId="urn:microsoft.com/office/officeart/2008/layout/SquareAccentList"/>
    <dgm:cxn modelId="{48CE0919-2279-48E1-8416-E7CC62EAE1BA}" type="presParOf" srcId="{CC7A1B91-BB97-49BB-B938-D3D3B334A03E}" destId="{F05317BF-C210-48C5-88CB-D60A62916024}" srcOrd="1" destOrd="0" presId="urn:microsoft.com/office/officeart/2008/layout/SquareAccentList"/>
    <dgm:cxn modelId="{D2847112-C062-4060-8128-59F3A0CB7B17}" type="presParOf" srcId="{CC7A1B91-BB97-49BB-B938-D3D3B334A03E}" destId="{C01249BB-9074-4A18-9737-59B36C2E6890}" srcOrd="2" destOrd="0" presId="urn:microsoft.com/office/officeart/2008/layout/SquareAccentList"/>
    <dgm:cxn modelId="{E2691FFD-6044-4EF6-A3E0-C4A443B42696}" type="presParOf" srcId="{B222A6F3-40EB-494D-A2E5-396EFC769278}" destId="{44FD8439-C069-4A37-9C99-9EF080977564}" srcOrd="1" destOrd="0" presId="urn:microsoft.com/office/officeart/2008/layout/SquareAccentList"/>
    <dgm:cxn modelId="{988C7258-E997-4660-917B-D09E6EA3297B}" type="presParOf" srcId="{44FD8439-C069-4A37-9C99-9EF080977564}" destId="{5C81C301-3198-40F1-82A7-748A9047557A}" srcOrd="0" destOrd="0" presId="urn:microsoft.com/office/officeart/2008/layout/SquareAccentList"/>
    <dgm:cxn modelId="{A56E06CE-3EA1-428A-AC87-7051EEE2D139}" type="presParOf" srcId="{5C81C301-3198-40F1-82A7-748A9047557A}" destId="{9DD64267-4C0F-44D2-B382-0864599D120B}" srcOrd="0" destOrd="0" presId="urn:microsoft.com/office/officeart/2008/layout/SquareAccentList"/>
    <dgm:cxn modelId="{6A857D83-2A17-40D8-986E-969145D7C163}" type="presParOf" srcId="{5C81C301-3198-40F1-82A7-748A9047557A}" destId="{705BA34A-2367-484A-8E9B-D10A308ABEF6}" srcOrd="1" destOrd="0" presId="urn:microsoft.com/office/officeart/2008/layout/SquareAccentList"/>
    <dgm:cxn modelId="{A305DE40-3A35-4365-8806-61CEBB1FDAD0}" type="presParOf" srcId="{7923B31A-26ED-4AC1-B5B7-C4F25B049851}" destId="{B6D7BC7E-3744-416C-9A37-3A7BBC75A10B}" srcOrd="1" destOrd="0" presId="urn:microsoft.com/office/officeart/2008/layout/SquareAccentList"/>
    <dgm:cxn modelId="{00E83BD8-29BD-41F4-B06C-7E02141F740C}" type="presParOf" srcId="{B6D7BC7E-3744-416C-9A37-3A7BBC75A10B}" destId="{B2ED3989-6448-4EBB-BBAE-ED92378ADCFE}" srcOrd="0" destOrd="0" presId="urn:microsoft.com/office/officeart/2008/layout/SquareAccentList"/>
    <dgm:cxn modelId="{0ED622FB-DC9E-4922-A9E0-D2E60BE2D053}" type="presParOf" srcId="{B2ED3989-6448-4EBB-BBAE-ED92378ADCFE}" destId="{3B33B9E1-C37D-4B78-A34D-ECBF966641D0}" srcOrd="0" destOrd="0" presId="urn:microsoft.com/office/officeart/2008/layout/SquareAccentList"/>
    <dgm:cxn modelId="{2A71D08F-7618-4E44-8133-82ED7CD00EE0}" type="presParOf" srcId="{B2ED3989-6448-4EBB-BBAE-ED92378ADCFE}" destId="{3989346C-6C74-4AC8-A417-45A40041CD52}" srcOrd="1" destOrd="0" presId="urn:microsoft.com/office/officeart/2008/layout/SquareAccentList"/>
    <dgm:cxn modelId="{DE45059B-C0A6-4135-920B-8E0437E12EC4}" type="presParOf" srcId="{B2ED3989-6448-4EBB-BBAE-ED92378ADCFE}" destId="{6C80CA49-C1AF-46A2-98BE-695B83745494}" srcOrd="2" destOrd="0" presId="urn:microsoft.com/office/officeart/2008/layout/SquareAccentList"/>
    <dgm:cxn modelId="{94B253FC-7120-4EE1-A72E-0B64A6276A77}" type="presParOf" srcId="{B6D7BC7E-3744-416C-9A37-3A7BBC75A10B}" destId="{3E725221-74FF-44AC-B130-533915A00500}" srcOrd="1" destOrd="0" presId="urn:microsoft.com/office/officeart/2008/layout/SquareAccentList"/>
    <dgm:cxn modelId="{78641531-68EB-4609-A547-7FD542F605A2}" type="presParOf" srcId="{3E725221-74FF-44AC-B130-533915A00500}" destId="{13D6DB4D-A989-4AFA-BE02-CD742BE748C1}" srcOrd="0" destOrd="0" presId="urn:microsoft.com/office/officeart/2008/layout/SquareAccentList"/>
    <dgm:cxn modelId="{EDC4481C-031A-4E24-96BD-ABADFA7AF202}" type="presParOf" srcId="{13D6DB4D-A989-4AFA-BE02-CD742BE748C1}" destId="{3000F64F-0BB1-433F-BCA1-D7839C8600CB}" srcOrd="0" destOrd="0" presId="urn:microsoft.com/office/officeart/2008/layout/SquareAccentList"/>
    <dgm:cxn modelId="{6210ECC8-291A-4FF1-8437-3BC5FC6D833C}" type="presParOf" srcId="{13D6DB4D-A989-4AFA-BE02-CD742BE748C1}" destId="{8DAAD972-BF83-4474-8AAC-211CE445A7C3}" srcOrd="1" destOrd="0" presId="urn:microsoft.com/office/officeart/2008/layout/SquareAccentList"/>
    <dgm:cxn modelId="{6FD3BF12-8004-48A9-A66D-C40CB90A37A3}" type="presParOf" srcId="{7923B31A-26ED-4AC1-B5B7-C4F25B049851}" destId="{331ECAFE-B753-4063-BF4F-ABE6664227EF}" srcOrd="2" destOrd="0" presId="urn:microsoft.com/office/officeart/2008/layout/SquareAccentList"/>
    <dgm:cxn modelId="{CA3D30FF-1151-471F-8ABD-E61D88DC19EB}" type="presParOf" srcId="{331ECAFE-B753-4063-BF4F-ABE6664227EF}" destId="{70B1D8B3-1694-466D-AA62-A1A3E845466E}" srcOrd="0" destOrd="0" presId="urn:microsoft.com/office/officeart/2008/layout/SquareAccentList"/>
    <dgm:cxn modelId="{FAD0C29F-2F58-4FBE-9767-DF3965EC6C18}" type="presParOf" srcId="{70B1D8B3-1694-466D-AA62-A1A3E845466E}" destId="{A52B1697-E07E-44E3-97F8-C5241C256AC1}" srcOrd="0" destOrd="0" presId="urn:microsoft.com/office/officeart/2008/layout/SquareAccentList"/>
    <dgm:cxn modelId="{3B052B2D-40E5-4F9E-A6EC-3724D19E0749}" type="presParOf" srcId="{70B1D8B3-1694-466D-AA62-A1A3E845466E}" destId="{75FED2A4-2564-4885-93CD-C88DE3027B32}" srcOrd="1" destOrd="0" presId="urn:microsoft.com/office/officeart/2008/layout/SquareAccentList"/>
    <dgm:cxn modelId="{0DB07407-42A0-4493-8659-D80FDF44416C}" type="presParOf" srcId="{70B1D8B3-1694-466D-AA62-A1A3E845466E}" destId="{9C8D68F8-DA84-49A2-B425-525D83EC9ABB}" srcOrd="2" destOrd="0" presId="urn:microsoft.com/office/officeart/2008/layout/SquareAccentList"/>
    <dgm:cxn modelId="{CC973EEC-60FD-43E1-A759-A5942C66751F}" type="presParOf" srcId="{331ECAFE-B753-4063-BF4F-ABE6664227EF}" destId="{2D777CA9-CE2F-455B-9452-5DC9714F69E0}" srcOrd="1" destOrd="0" presId="urn:microsoft.com/office/officeart/2008/layout/SquareAccentList"/>
    <dgm:cxn modelId="{66A40741-FB0B-4D62-9FA6-61D40DE9E2EB}" type="presParOf" srcId="{2D777CA9-CE2F-455B-9452-5DC9714F69E0}" destId="{DD8BE6B8-9C17-4EE3-96AE-8CE2948180AE}" srcOrd="0" destOrd="0" presId="urn:microsoft.com/office/officeart/2008/layout/SquareAccentList"/>
    <dgm:cxn modelId="{172206DA-69A0-4DBE-9954-07336FE881B3}" type="presParOf" srcId="{DD8BE6B8-9C17-4EE3-96AE-8CE2948180AE}" destId="{E1EDA3D7-94B3-42C1-A2C5-C760EFC9E699}" srcOrd="0" destOrd="0" presId="urn:microsoft.com/office/officeart/2008/layout/SquareAccentList"/>
    <dgm:cxn modelId="{51784503-65C1-4296-849A-32306FC45FFA}" type="presParOf" srcId="{DD8BE6B8-9C17-4EE3-96AE-8CE2948180AE}" destId="{318C1319-3787-40FD-B87C-6448A14A2B2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245CF-4505-4D06-A12F-C9DC685813DC}">
      <dsp:nvSpPr>
        <dsp:cNvPr id="0" name=""/>
        <dsp:cNvSpPr/>
      </dsp:nvSpPr>
      <dsp:spPr>
        <a:xfrm>
          <a:off x="3380" y="699127"/>
          <a:ext cx="3308013" cy="389178"/>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F05317BF-C210-48C5-88CB-D60A62916024}">
      <dsp:nvSpPr>
        <dsp:cNvPr id="0" name=""/>
        <dsp:cNvSpPr/>
      </dsp:nvSpPr>
      <dsp:spPr>
        <a:xfrm>
          <a:off x="3380" y="845286"/>
          <a:ext cx="243018" cy="243018"/>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C01249BB-9074-4A18-9737-59B36C2E6890}">
      <dsp:nvSpPr>
        <dsp:cNvPr id="0" name=""/>
        <dsp:cNvSpPr/>
      </dsp:nvSpPr>
      <dsp:spPr>
        <a:xfrm>
          <a:off x="3380"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bs-Latn-BA" sz="2300" kern="1200" dirty="0"/>
            <a:t>Tehnički preduvjeti</a:t>
          </a:r>
          <a:endParaRPr lang="en-US" sz="2300" kern="1200" dirty="0"/>
        </a:p>
      </dsp:txBody>
      <dsp:txXfrm>
        <a:off x="3380" y="0"/>
        <a:ext cx="3308013" cy="699127"/>
      </dsp:txXfrm>
    </dsp:sp>
    <dsp:sp modelId="{9DD64267-4C0F-44D2-B382-0864599D120B}">
      <dsp:nvSpPr>
        <dsp:cNvPr id="0" name=""/>
        <dsp:cNvSpPr/>
      </dsp:nvSpPr>
      <dsp:spPr>
        <a:xfrm>
          <a:off x="0" y="1984786"/>
          <a:ext cx="243012" cy="243012"/>
        </a:xfrm>
        <a:prstGeom prst="rect">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705BA34A-2367-484A-8E9B-D10A308ABEF6}">
      <dsp:nvSpPr>
        <dsp:cNvPr id="0" name=""/>
        <dsp:cNvSpPr/>
      </dsp:nvSpPr>
      <dsp:spPr>
        <a:xfrm>
          <a:off x="494624" y="1249067"/>
          <a:ext cx="2781174" cy="217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a:latin typeface="+mn-lt"/>
            <a:cs typeface="Calibri" panose="020F0502020204030204" pitchFamily="34" charset="0"/>
          </a:endParaRPr>
        </a:p>
        <a:p>
          <a:pPr lvl="0" algn="l" defTabSz="711200">
            <a:lnSpc>
              <a:spcPct val="90000"/>
            </a:lnSpc>
            <a:spcBef>
              <a:spcPct val="0"/>
            </a:spcBef>
            <a:spcAft>
              <a:spcPct val="35000"/>
            </a:spcAft>
          </a:pPr>
          <a:endParaRPr lang="bs-Latn-BA" sz="1600" kern="1200" dirty="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Važna je sigurnost internet veze</a:t>
          </a: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Poželjno je da internet veza bude stabilna</a:t>
          </a:r>
        </a:p>
        <a:p>
          <a:pPr lvl="0" algn="l" defTabSz="711200">
            <a:lnSpc>
              <a:spcPct val="90000"/>
            </a:lnSpc>
            <a:spcBef>
              <a:spcPct val="0"/>
            </a:spcBef>
            <a:spcAft>
              <a:spcPct val="35000"/>
            </a:spcAft>
          </a:pPr>
          <a:endParaRPr lang="bs-Latn-BA" sz="1600" kern="1200" dirty="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Potreban je adekvatan uređaj (računar, tablet, mobilni telefon)  na kojem je instaliran adekvatan mehanizam zaštite</a:t>
          </a:r>
        </a:p>
        <a:p>
          <a:pPr lvl="0" algn="l" defTabSz="711200">
            <a:lnSpc>
              <a:spcPct val="90000"/>
            </a:lnSpc>
            <a:spcBef>
              <a:spcPct val="0"/>
            </a:spcBef>
            <a:spcAft>
              <a:spcPct val="35000"/>
            </a:spcAft>
          </a:pPr>
          <a:endParaRPr lang="bs-Latn-BA" sz="1000" kern="1200" dirty="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endParaRPr lang="en-US" sz="1000" kern="1200" dirty="0">
            <a:latin typeface="Calibri" panose="020F0502020204030204" pitchFamily="34" charset="0"/>
            <a:cs typeface="Calibri" panose="020F0502020204030204" pitchFamily="34" charset="0"/>
          </a:endParaRPr>
        </a:p>
      </dsp:txBody>
      <dsp:txXfrm>
        <a:off x="494624" y="1249067"/>
        <a:ext cx="2781174" cy="2173212"/>
      </dsp:txXfrm>
    </dsp:sp>
    <dsp:sp modelId="{3B33B9E1-C37D-4B78-A34D-ECBF966641D0}">
      <dsp:nvSpPr>
        <dsp:cNvPr id="0" name=""/>
        <dsp:cNvSpPr/>
      </dsp:nvSpPr>
      <dsp:spPr>
        <a:xfrm>
          <a:off x="3476794" y="699127"/>
          <a:ext cx="3308013" cy="389178"/>
        </a:xfrm>
        <a:prstGeom prst="rect">
          <a:avLst/>
        </a:prstGeom>
        <a:gradFill rotWithShape="0">
          <a:gsLst>
            <a:gs pos="0">
              <a:schemeClr val="accent5">
                <a:hueOff val="1178392"/>
                <a:satOff val="-5635"/>
                <a:lumOff val="6177"/>
                <a:alphaOff val="0"/>
                <a:tint val="98000"/>
                <a:lumMod val="110000"/>
              </a:schemeClr>
            </a:gs>
            <a:gs pos="84000">
              <a:schemeClr val="accent5">
                <a:hueOff val="1178392"/>
                <a:satOff val="-5635"/>
                <a:lumOff val="6177"/>
                <a:alphaOff val="0"/>
                <a:shade val="90000"/>
                <a:lumMod val="88000"/>
              </a:schemeClr>
            </a:gs>
          </a:gsLst>
          <a:lin ang="5400000" scaled="0"/>
        </a:gradFill>
        <a:ln w="12700" cap="rnd" cmpd="sng" algn="ctr">
          <a:solidFill>
            <a:schemeClr val="accent5">
              <a:hueOff val="1178392"/>
              <a:satOff val="-5635"/>
              <a:lumOff val="6177"/>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3989346C-6C74-4AC8-A417-45A40041CD52}">
      <dsp:nvSpPr>
        <dsp:cNvPr id="0" name=""/>
        <dsp:cNvSpPr/>
      </dsp:nvSpPr>
      <dsp:spPr>
        <a:xfrm>
          <a:off x="3476794" y="845286"/>
          <a:ext cx="243018" cy="243018"/>
        </a:xfrm>
        <a:prstGeom prst="rect">
          <a:avLst/>
        </a:prstGeom>
        <a:solidFill>
          <a:schemeClr val="lt1">
            <a:alpha val="90000"/>
            <a:hueOff val="0"/>
            <a:satOff val="0"/>
            <a:lumOff val="0"/>
            <a:alphaOff val="0"/>
          </a:schemeClr>
        </a:solidFill>
        <a:ln w="12700" cap="rnd" cmpd="sng" algn="ctr">
          <a:solidFill>
            <a:schemeClr val="accent5">
              <a:hueOff val="1178392"/>
              <a:satOff val="-5635"/>
              <a:lumOff val="6177"/>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6C80CA49-C1AF-46A2-98BE-695B83745494}">
      <dsp:nvSpPr>
        <dsp:cNvPr id="0" name=""/>
        <dsp:cNvSpPr/>
      </dsp:nvSpPr>
      <dsp:spPr>
        <a:xfrm>
          <a:off x="3476794"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bs-Latn-BA" sz="2300" kern="1200" dirty="0"/>
            <a:t>Osnovni podaci i prodavcu i internet prodavnici</a:t>
          </a:r>
          <a:endParaRPr lang="en-US" sz="2300" kern="1200" dirty="0"/>
        </a:p>
      </dsp:txBody>
      <dsp:txXfrm>
        <a:off x="3476794" y="0"/>
        <a:ext cx="3308013" cy="699127"/>
      </dsp:txXfrm>
    </dsp:sp>
    <dsp:sp modelId="{3000F64F-0BB1-433F-BCA1-D7839C8600CB}">
      <dsp:nvSpPr>
        <dsp:cNvPr id="0" name=""/>
        <dsp:cNvSpPr/>
      </dsp:nvSpPr>
      <dsp:spPr>
        <a:xfrm>
          <a:off x="3441287" y="1984785"/>
          <a:ext cx="243012" cy="243012"/>
        </a:xfrm>
        <a:prstGeom prst="rect">
          <a:avLst/>
        </a:prstGeom>
        <a:solidFill>
          <a:schemeClr val="lt1">
            <a:hueOff val="0"/>
            <a:satOff val="0"/>
            <a:lumOff val="0"/>
            <a:alphaOff val="0"/>
          </a:schemeClr>
        </a:solidFill>
        <a:ln w="12700" cap="rnd" cmpd="sng" algn="ctr">
          <a:solidFill>
            <a:schemeClr val="accent5">
              <a:hueOff val="1178392"/>
              <a:satOff val="-5635"/>
              <a:lumOff val="6177"/>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8DAAD972-BF83-4474-8AAC-211CE445A7C3}">
      <dsp:nvSpPr>
        <dsp:cNvPr id="0" name=""/>
        <dsp:cNvSpPr/>
      </dsp:nvSpPr>
      <dsp:spPr>
        <a:xfrm>
          <a:off x="4030367" y="2018199"/>
          <a:ext cx="2820552" cy="16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Poželjno je informirati se o iskustvima drugih kupaca</a:t>
          </a: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Većina internet prodavnica imaju recenzije o svojim uslugama, korisno je informirati se o statusu, poslovnosti, sigurnosti itd.</a:t>
          </a: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Ne dijelite svoje lične podatke sa drugima, vodite računa gdje podatke unosite i stavljate na raspolaganje</a:t>
          </a:r>
        </a:p>
        <a:p>
          <a:pPr lvl="0" algn="l" defTabSz="711200">
            <a:lnSpc>
              <a:spcPct val="90000"/>
            </a:lnSpc>
            <a:spcBef>
              <a:spcPct val="0"/>
            </a:spcBef>
            <a:spcAft>
              <a:spcPct val="35000"/>
            </a:spcAft>
          </a:pPr>
          <a:endParaRPr lang="en-US" sz="1000" kern="1200" dirty="0"/>
        </a:p>
      </dsp:txBody>
      <dsp:txXfrm>
        <a:off x="4030367" y="2018199"/>
        <a:ext cx="2820552" cy="1627283"/>
      </dsp:txXfrm>
    </dsp:sp>
    <dsp:sp modelId="{A52B1697-E07E-44E3-97F8-C5241C256AC1}">
      <dsp:nvSpPr>
        <dsp:cNvPr id="0" name=""/>
        <dsp:cNvSpPr/>
      </dsp:nvSpPr>
      <dsp:spPr>
        <a:xfrm>
          <a:off x="6950208" y="699127"/>
          <a:ext cx="3308013" cy="389178"/>
        </a:xfrm>
        <a:prstGeom prst="rect">
          <a:avLst/>
        </a:prstGeom>
        <a:gradFill rotWithShape="0">
          <a:gsLst>
            <a:gs pos="0">
              <a:schemeClr val="accent5">
                <a:hueOff val="2356783"/>
                <a:satOff val="-11270"/>
                <a:lumOff val="12353"/>
                <a:alphaOff val="0"/>
                <a:tint val="98000"/>
                <a:lumMod val="110000"/>
              </a:schemeClr>
            </a:gs>
            <a:gs pos="84000">
              <a:schemeClr val="accent5">
                <a:hueOff val="2356783"/>
                <a:satOff val="-11270"/>
                <a:lumOff val="12353"/>
                <a:alphaOff val="0"/>
                <a:shade val="90000"/>
                <a:lumMod val="88000"/>
              </a:schemeClr>
            </a:gs>
          </a:gsLst>
          <a:lin ang="5400000" scaled="0"/>
        </a:gradFill>
        <a:ln w="12700" cap="rnd" cmpd="sng" algn="ctr">
          <a:solidFill>
            <a:schemeClr val="accent5">
              <a:hueOff val="2356783"/>
              <a:satOff val="-11270"/>
              <a:lumOff val="12353"/>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75FED2A4-2564-4885-93CD-C88DE3027B32}">
      <dsp:nvSpPr>
        <dsp:cNvPr id="0" name=""/>
        <dsp:cNvSpPr/>
      </dsp:nvSpPr>
      <dsp:spPr>
        <a:xfrm>
          <a:off x="6950208" y="845286"/>
          <a:ext cx="243018" cy="243018"/>
        </a:xfrm>
        <a:prstGeom prst="rect">
          <a:avLst/>
        </a:prstGeom>
        <a:solidFill>
          <a:schemeClr val="lt1">
            <a:alpha val="90000"/>
            <a:hueOff val="0"/>
            <a:satOff val="0"/>
            <a:lumOff val="0"/>
            <a:alphaOff val="0"/>
          </a:schemeClr>
        </a:solidFill>
        <a:ln w="12700" cap="rnd" cmpd="sng" algn="ctr">
          <a:solidFill>
            <a:schemeClr val="accent5">
              <a:hueOff val="2356783"/>
              <a:satOff val="-11270"/>
              <a:lumOff val="12353"/>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9C8D68F8-DA84-49A2-B425-525D83EC9ABB}">
      <dsp:nvSpPr>
        <dsp:cNvPr id="0" name=""/>
        <dsp:cNvSpPr/>
      </dsp:nvSpPr>
      <dsp:spPr>
        <a:xfrm>
          <a:off x="6950208" y="0"/>
          <a:ext cx="3308013" cy="69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bs-Latn-BA" sz="2300" kern="1200" dirty="0"/>
            <a:t>Platne kartice</a:t>
          </a:r>
          <a:endParaRPr lang="en-US" sz="2300" kern="1200" dirty="0"/>
        </a:p>
      </dsp:txBody>
      <dsp:txXfrm>
        <a:off x="6950208" y="0"/>
        <a:ext cx="3308013" cy="699127"/>
      </dsp:txXfrm>
    </dsp:sp>
    <dsp:sp modelId="{E1EDA3D7-94B3-42C1-A2C5-C760EFC9E699}">
      <dsp:nvSpPr>
        <dsp:cNvPr id="0" name=""/>
        <dsp:cNvSpPr/>
      </dsp:nvSpPr>
      <dsp:spPr>
        <a:xfrm>
          <a:off x="6833759" y="2110827"/>
          <a:ext cx="243012" cy="243012"/>
        </a:xfrm>
        <a:prstGeom prst="rect">
          <a:avLst/>
        </a:prstGeom>
        <a:solidFill>
          <a:schemeClr val="lt1">
            <a:hueOff val="0"/>
            <a:satOff val="0"/>
            <a:lumOff val="0"/>
            <a:alphaOff val="0"/>
          </a:schemeClr>
        </a:solidFill>
        <a:ln w="12700" cap="rnd" cmpd="sng" algn="ctr">
          <a:solidFill>
            <a:schemeClr val="accent5">
              <a:hueOff val="2356783"/>
              <a:satOff val="-11270"/>
              <a:lumOff val="12353"/>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318C1319-3787-40FD-B87C-6448A14A2B23}">
      <dsp:nvSpPr>
        <dsp:cNvPr id="0" name=""/>
        <dsp:cNvSpPr/>
      </dsp:nvSpPr>
      <dsp:spPr>
        <a:xfrm>
          <a:off x="7128761" y="1282341"/>
          <a:ext cx="3076452" cy="168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p>
        <a:p>
          <a:pPr lvl="0" algn="l" defTabSz="711200">
            <a:lnSpc>
              <a:spcPct val="90000"/>
            </a:lnSpc>
            <a:spcBef>
              <a:spcPct val="0"/>
            </a:spcBef>
            <a:spcAft>
              <a:spcPct val="35000"/>
            </a:spcAft>
          </a:pPr>
          <a:endParaRPr lang="bs-Latn-BA" sz="1600" kern="1200" dirty="0">
            <a:latin typeface="Calibri" panose="020F0502020204030204" pitchFamily="34" charset="0"/>
            <a:cs typeface="Calibri" panose="020F0502020204030204" pitchFamily="34" charset="0"/>
          </a:endParaRP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Plaćanje se u pravilu vrši putem platnih kartica</a:t>
          </a: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Postoji više vrsta platnih kartica i poželjno je odrediti jednu putem koje bismo vršili internet kupovinu</a:t>
          </a:r>
        </a:p>
        <a:p>
          <a:pPr lvl="0" algn="l" defTabSz="711200">
            <a:lnSpc>
              <a:spcPct val="90000"/>
            </a:lnSpc>
            <a:spcBef>
              <a:spcPct val="0"/>
            </a:spcBef>
            <a:spcAft>
              <a:spcPct val="35000"/>
            </a:spcAft>
          </a:pPr>
          <a:r>
            <a:rPr lang="bs-Latn-BA" sz="1600" kern="1200" dirty="0">
              <a:latin typeface="Calibri" panose="020F0502020204030204" pitchFamily="34" charset="0"/>
              <a:cs typeface="Calibri" panose="020F0502020204030204" pitchFamily="34" charset="0"/>
            </a:rPr>
            <a:t>Radi sigurnosti, dobro je razmisliti da se za internet kupovinu koristi </a:t>
          </a:r>
          <a:r>
            <a:rPr lang="bs-Latn-BA" sz="1600" i="1" kern="1200" dirty="0">
              <a:latin typeface="Calibri" panose="020F0502020204030204" pitchFamily="34" charset="0"/>
              <a:cs typeface="Calibri" panose="020F0502020204030204" pitchFamily="34" charset="0"/>
            </a:rPr>
            <a:t>prepaid</a:t>
          </a:r>
          <a:r>
            <a:rPr lang="bs-Latn-BA" sz="1600" kern="1200" dirty="0">
              <a:latin typeface="Calibri" panose="020F0502020204030204" pitchFamily="34" charset="0"/>
              <a:cs typeface="Calibri" panose="020F0502020204030204" pitchFamily="34" charset="0"/>
            </a:rPr>
            <a:t> kartica – ona ne bi trebala imati poveznicu sa sredstvima na tekućem računu i na ovoj kartici je poželjno imati onoliko sredstava koliko smo planirali potrošiti</a:t>
          </a:r>
          <a:endParaRPr lang="en-US" sz="1600" kern="1200" dirty="0">
            <a:latin typeface="Calibri" panose="020F0502020204030204" pitchFamily="34" charset="0"/>
            <a:cs typeface="Calibri" panose="020F0502020204030204" pitchFamily="34" charset="0"/>
          </a:endParaRPr>
        </a:p>
      </dsp:txBody>
      <dsp:txXfrm>
        <a:off x="7128761" y="1282341"/>
        <a:ext cx="3076452" cy="168054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80697-91BC-48B6-89CB-F90EAE9991B1}" type="datetimeFigureOut">
              <a:rPr lang="bs-Latn-BA" smtClean="0"/>
              <a:t>02.11.2021.</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2CA0-1E54-49B2-AFF3-F93DE4957F35}" type="slidenum">
              <a:rPr lang="bs-Latn-BA" smtClean="0"/>
              <a:t>‹#›</a:t>
            </a:fld>
            <a:endParaRPr lang="bs-Latn-BA"/>
          </a:p>
        </p:txBody>
      </p:sp>
    </p:spTree>
    <p:extLst>
      <p:ext uri="{BB962C8B-B14F-4D97-AF65-F5344CB8AC3E}">
        <p14:creationId xmlns:p14="http://schemas.microsoft.com/office/powerpoint/2010/main" val="321794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935315" TargetMode="External"/><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ngimg.com/download/78895"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debit-card-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oplematters.in/article/background-verification/dealing-employees-who-have-criminal-cases-against-them-13451"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Oxygen480-places-folder-important.sv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bbh.b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oxifier.blogspot.com/2013/05/reviews-of-some-popular-online-shopping.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8016E-837B-4C70-B44C-E1627C028C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B9C6062-B8DD-49CC-9F05-D6DF7ABB6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F846FCA-97FF-4271-8B97-C14BD3AA9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2DD2BC0-D31F-4903-8F54-0F60B9E3A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7140C5F6-42D5-4D5D-9636-0329EEFBA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6" name="Picture 5">
            <a:extLst>
              <a:ext uri="{FF2B5EF4-FFF2-40B4-BE49-F238E27FC236}">
                <a16:creationId xmlns:a16="http://schemas.microsoft.com/office/drawing/2014/main" id="{F1A8C364-94D4-4630-BAD0-78722F34705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394629" y="460600"/>
            <a:ext cx="4095732" cy="3005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6D8F4D7-5FCB-47A1-813C-517104B6D97A}"/>
              </a:ext>
            </a:extLst>
          </p:cNvPr>
          <p:cNvPicPr>
            <a:picLocks noChangeAspect="1"/>
          </p:cNvPicPr>
          <p:nvPr/>
        </p:nvPicPr>
        <p:blipFill>
          <a:blip r:embed="rId4"/>
          <a:stretch>
            <a:fillRect/>
          </a:stretch>
        </p:blipFill>
        <p:spPr>
          <a:xfrm>
            <a:off x="643467" y="5098045"/>
            <a:ext cx="3626158" cy="643643"/>
          </a:xfrm>
          <a:prstGeom prst="rect">
            <a:avLst/>
          </a:prstGeom>
        </p:spPr>
      </p:pic>
      <p:sp>
        <p:nvSpPr>
          <p:cNvPr id="23" name="Rectangle 22">
            <a:extLst>
              <a:ext uri="{FF2B5EF4-FFF2-40B4-BE49-F238E27FC236}">
                <a16:creationId xmlns:a16="http://schemas.microsoft.com/office/drawing/2014/main" id="{457E30F7-3253-4621-AB18-6A383D3A3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title"/>
          </p:nvPr>
        </p:nvSpPr>
        <p:spPr>
          <a:xfrm>
            <a:off x="5375252" y="4923522"/>
            <a:ext cx="6591957" cy="818166"/>
          </a:xfrm>
        </p:spPr>
        <p:txBody>
          <a:bodyPr vert="horz" lIns="91440" tIns="45720" rIns="91440" bIns="45720" rtlCol="0" anchor="b">
            <a:noAutofit/>
          </a:bodyPr>
          <a:lstStyle/>
          <a:p>
            <a:pPr algn="ctr">
              <a:lnSpc>
                <a:spcPct val="90000"/>
              </a:lnSpc>
            </a:pPr>
            <a:r>
              <a:rPr lang="en-US" sz="3200" dirty="0">
                <a:solidFill>
                  <a:srgbClr val="FFFFFF"/>
                </a:solidFill>
              </a:rPr>
              <a:t>online (internet) </a:t>
            </a:r>
            <a:r>
              <a:rPr lang="en-US" sz="3200" dirty="0" err="1">
                <a:solidFill>
                  <a:srgbClr val="FFFFFF"/>
                </a:solidFill>
              </a:rPr>
              <a:t>kupovina</a:t>
            </a:r>
            <a:endParaRPr lang="en-US" sz="3200" dirty="0">
              <a:solidFill>
                <a:srgbClr val="FFFFFF"/>
              </a:solidFill>
            </a:endParaRPr>
          </a:p>
        </p:txBody>
      </p:sp>
      <p:sp>
        <p:nvSpPr>
          <p:cNvPr id="25" name="Rectangle 24">
            <a:extLst>
              <a:ext uri="{FF2B5EF4-FFF2-40B4-BE49-F238E27FC236}">
                <a16:creationId xmlns:a16="http://schemas.microsoft.com/office/drawing/2014/main" id="{B305829B-9491-4F93-8853-9BCABA78F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20158"/>
            <a:ext cx="1218895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1F966F2-031A-4EA8-B214-62BED34FF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1359" y="-460"/>
            <a:ext cx="9144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9" name="Picture 8">
            <a:extLst>
              <a:ext uri="{FF2B5EF4-FFF2-40B4-BE49-F238E27FC236}">
                <a16:creationId xmlns:a16="http://schemas.microsoft.com/office/drawing/2014/main" id="{54A75FD1-6183-4F22-9949-1DBB983EBE58}"/>
              </a:ext>
            </a:extLst>
          </p:cNvPr>
          <p:cNvPicPr>
            <a:picLocks noChangeAspect="1"/>
          </p:cNvPicPr>
          <p:nvPr/>
        </p:nvPicPr>
        <p:blipFill>
          <a:blip r:embed="rId5"/>
          <a:stretch>
            <a:fillRect/>
          </a:stretch>
        </p:blipFill>
        <p:spPr>
          <a:xfrm>
            <a:off x="1362911" y="1614075"/>
            <a:ext cx="1865538" cy="1140051"/>
          </a:xfrm>
          <a:prstGeom prst="rect">
            <a:avLst/>
          </a:prstGeom>
        </p:spPr>
      </p:pic>
    </p:spTree>
    <p:extLst>
      <p:ext uri="{BB962C8B-B14F-4D97-AF65-F5344CB8AC3E}">
        <p14:creationId xmlns:p14="http://schemas.microsoft.com/office/powerpoint/2010/main" val="312874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3B8DB28-FA7D-4C33-BBA2-6D73D0156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n working mobile">
            <a:extLst>
              <a:ext uri="{FF2B5EF4-FFF2-40B4-BE49-F238E27FC236}">
                <a16:creationId xmlns:a16="http://schemas.microsoft.com/office/drawing/2014/main" id="{CC684B02-84B0-4DC5-95DD-69D0D9ECF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11" r="9091" b="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136">
            <a:extLst>
              <a:ext uri="{FF2B5EF4-FFF2-40B4-BE49-F238E27FC236}">
                <a16:creationId xmlns:a16="http://schemas.microsoft.com/office/drawing/2014/main" id="{264FF5A0-304A-44DA-A4D4-A1E66D92F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AD43769B-7D6E-4E76-B810-BEC3B774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597643"/>
            <a:ext cx="7503665" cy="5794689"/>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5C3772-19DE-4FEF-A433-BF694DB57D69}"/>
              </a:ext>
            </a:extLst>
          </p:cNvPr>
          <p:cNvSpPr>
            <a:spLocks noGrp="1"/>
          </p:cNvSpPr>
          <p:nvPr>
            <p:ph type="title"/>
          </p:nvPr>
        </p:nvSpPr>
        <p:spPr>
          <a:xfrm>
            <a:off x="673856" y="1131195"/>
            <a:ext cx="7034288" cy="1247938"/>
          </a:xfrm>
        </p:spPr>
        <p:txBody>
          <a:bodyPr anchor="ctr">
            <a:normAutofit/>
          </a:bodyPr>
          <a:lstStyle/>
          <a:p>
            <a:r>
              <a:rPr lang="bs-Latn-BA">
                <a:solidFill>
                  <a:srgbClr val="FFFFFF"/>
                </a:solidFill>
              </a:rPr>
              <a:t>Plaćanje robe</a:t>
            </a:r>
            <a:endParaRPr lang="bs-Latn-BA" dirty="0">
              <a:solidFill>
                <a:srgbClr val="FFFFFF"/>
              </a:solidFill>
            </a:endParaRPr>
          </a:p>
        </p:txBody>
      </p:sp>
      <p:sp>
        <p:nvSpPr>
          <p:cNvPr id="3" name="Content Placeholder 2">
            <a:extLst>
              <a:ext uri="{FF2B5EF4-FFF2-40B4-BE49-F238E27FC236}">
                <a16:creationId xmlns:a16="http://schemas.microsoft.com/office/drawing/2014/main" id="{2DC5A4D6-DDD4-4AC6-B684-B646DA9095C2}"/>
              </a:ext>
            </a:extLst>
          </p:cNvPr>
          <p:cNvSpPr>
            <a:spLocks noGrp="1"/>
          </p:cNvSpPr>
          <p:nvPr>
            <p:ph idx="1"/>
          </p:nvPr>
        </p:nvSpPr>
        <p:spPr>
          <a:xfrm>
            <a:off x="670885" y="2438400"/>
            <a:ext cx="7037222" cy="3376252"/>
          </a:xfrm>
        </p:spPr>
        <p:txBody>
          <a:bodyPr>
            <a:normAutofit/>
          </a:bodyPr>
          <a:lstStyle/>
          <a:p>
            <a:pPr marL="0" indent="0">
              <a:spcAft>
                <a:spcPts val="1000"/>
              </a:spcAft>
              <a:buNone/>
            </a:pPr>
            <a:r>
              <a:rPr lang="bs-Latn-BA" dirty="0">
                <a:solidFill>
                  <a:srgbClr val="FFFFFF"/>
                </a:solidFill>
                <a:latin typeface="Calibri" panose="020F0502020204030204" pitchFamily="34" charset="0"/>
                <a:ea typeface="Calibri" panose="020F0502020204030204" pitchFamily="34" charset="0"/>
                <a:cs typeface="Times New Roman" panose="02020603050405020304" pitchFamily="18" charset="0"/>
              </a:rPr>
              <a:t>Postoji više mogućnosti plaćanja koji kupac može da odabere prilikom kupovine: </a:t>
            </a:r>
          </a:p>
          <a:p>
            <a:pPr marL="0" indent="0">
              <a:spcAft>
                <a:spcPts val="1000"/>
              </a:spcAft>
              <a:buNone/>
            </a:pPr>
            <a:endParaRPr lang="bs-Latn-BA"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bs-Latn-BA" dirty="0">
                <a:solidFill>
                  <a:srgbClr val="FFFFFF"/>
                </a:solidFill>
                <a:latin typeface="Calibri" panose="020F0502020204030204" pitchFamily="34" charset="0"/>
                <a:ea typeface="Calibri" panose="020F0502020204030204" pitchFamily="34" charset="0"/>
                <a:cs typeface="Times New Roman" panose="02020603050405020304" pitchFamily="18" charset="0"/>
              </a:rPr>
              <a:t>Bezgotovinsko plaćanje putem platnih kartica</a:t>
            </a:r>
          </a:p>
          <a:p>
            <a:pPr>
              <a:spcAft>
                <a:spcPts val="1000"/>
              </a:spcAft>
            </a:pPr>
            <a:r>
              <a:rPr lang="bs-Latn-BA" dirty="0">
                <a:solidFill>
                  <a:srgbClr val="FFFFFF"/>
                </a:solidFill>
                <a:latin typeface="Calibri" panose="020F0502020204030204" pitchFamily="34" charset="0"/>
                <a:ea typeface="Calibri" panose="020F0502020204030204" pitchFamily="34" charset="0"/>
                <a:cs typeface="Times New Roman" panose="02020603050405020304" pitchFamily="18" charset="0"/>
              </a:rPr>
              <a:t>Plaćanje putem servisa za posredovanju u transakcijama plaćanja</a:t>
            </a:r>
          </a:p>
          <a:p>
            <a:pPr>
              <a:spcAft>
                <a:spcPts val="1000"/>
              </a:spcAft>
            </a:pPr>
            <a:r>
              <a:rPr lang="bs-Latn-BA"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Plaćanje u gotovini pouzećem</a:t>
            </a:r>
          </a:p>
          <a:p>
            <a:pPr marL="0" indent="0">
              <a:spcAft>
                <a:spcPts val="1000"/>
              </a:spcAft>
              <a:buNone/>
            </a:pPr>
            <a:endParaRPr lang="bs-Latn-BA"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9001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CFE1F-1133-4EB4-9654-DFA0641C96A9}"/>
              </a:ext>
            </a:extLst>
          </p:cNvPr>
          <p:cNvSpPr>
            <a:spLocks noGrp="1"/>
          </p:cNvSpPr>
          <p:nvPr>
            <p:ph type="ctrTitle"/>
          </p:nvPr>
        </p:nvSpPr>
        <p:spPr>
          <a:xfrm>
            <a:off x="581193" y="702156"/>
            <a:ext cx="6309003" cy="1013800"/>
          </a:xfrm>
        </p:spPr>
        <p:txBody>
          <a:bodyPr vert="horz" lIns="91440" tIns="45720" rIns="91440" bIns="45720" rtlCol="0" anchor="b">
            <a:normAutofit/>
          </a:bodyPr>
          <a:lstStyle/>
          <a:p>
            <a:r>
              <a:rPr lang="en-US" sz="2800" b="0" kern="1200" cap="all">
                <a:solidFill>
                  <a:schemeClr val="tx2"/>
                </a:solidFill>
                <a:latin typeface="+mj-lt"/>
                <a:ea typeface="+mj-ea"/>
                <a:cs typeface="+mj-cs"/>
              </a:rPr>
              <a:t>Podsjetimo se o platnim karticama</a:t>
            </a:r>
          </a:p>
        </p:txBody>
      </p:sp>
      <p:sp>
        <p:nvSpPr>
          <p:cNvPr id="44" name="Rectangle 43">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96A7B62-AEC8-4F16-82BC-8F2B82BE9229}"/>
              </a:ext>
            </a:extLst>
          </p:cNvPr>
          <p:cNvSpPr>
            <a:spLocks noGrp="1"/>
          </p:cNvSpPr>
          <p:nvPr>
            <p:ph type="subTitle" idx="1"/>
          </p:nvPr>
        </p:nvSpPr>
        <p:spPr>
          <a:xfrm>
            <a:off x="581192" y="2193578"/>
            <a:ext cx="6309003" cy="3962266"/>
          </a:xfrm>
        </p:spPr>
        <p:txBody>
          <a:bodyPr vert="horz" lIns="91440" tIns="45720" rIns="91440" bIns="45720" rtlCol="0" anchor="ctr">
            <a:normAutofit/>
          </a:bodyPr>
          <a:lstStyle/>
          <a:p>
            <a:pPr marL="457200">
              <a:lnSpc>
                <a:spcPct val="100000"/>
              </a:lnSpc>
              <a:buFont typeface="Wingdings 2" panose="05020102010507070707" pitchFamily="18" charset="2"/>
              <a:buChar char=""/>
            </a:pPr>
            <a:r>
              <a:rPr lang="bs-Latn-BA" dirty="0">
                <a:solidFill>
                  <a:schemeClr val="tx2"/>
                </a:solidFill>
                <a:effectLst/>
              </a:rPr>
              <a:t> </a:t>
            </a:r>
            <a:r>
              <a:rPr lang="en-US" dirty="0" err="1">
                <a:solidFill>
                  <a:schemeClr val="tx2"/>
                </a:solidFill>
                <a:effectLst/>
                <a:latin typeface="Calibri" panose="020F0502020204030204" pitchFamily="34" charset="0"/>
                <a:cs typeface="Calibri" panose="020F0502020204030204" pitchFamily="34" charset="0"/>
              </a:rPr>
              <a:t>Razvoj</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interneta</a:t>
            </a:r>
            <a:r>
              <a:rPr lang="en-US" dirty="0">
                <a:solidFill>
                  <a:schemeClr val="tx2"/>
                </a:solidFill>
                <a:effectLst/>
                <a:latin typeface="Calibri" panose="020F0502020204030204" pitchFamily="34" charset="0"/>
                <a:cs typeface="Calibri" panose="020F0502020204030204" pitchFamily="34" charset="0"/>
              </a:rPr>
              <a:t> i </a:t>
            </a:r>
            <a:r>
              <a:rPr lang="en-US" dirty="0" err="1">
                <a:solidFill>
                  <a:schemeClr val="tx2"/>
                </a:solidFill>
                <a:effectLst/>
                <a:latin typeface="Calibri" panose="020F0502020204030204" pitchFamily="34" charset="0"/>
                <a:cs typeface="Calibri" panose="020F0502020204030204" pitchFamily="34" charset="0"/>
              </a:rPr>
              <a:t>telekomunikacionih</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tehnologija</a:t>
            </a:r>
            <a:r>
              <a:rPr lang="en-US" dirty="0">
                <a:solidFill>
                  <a:schemeClr val="tx2"/>
                </a:solidFill>
                <a:effectLst/>
                <a:latin typeface="Calibri" panose="020F0502020204030204" pitchFamily="34" charset="0"/>
                <a:cs typeface="Calibri" panose="020F0502020204030204" pitchFamily="34" charset="0"/>
              </a:rPr>
              <a:t> </a:t>
            </a:r>
            <a:r>
              <a:rPr lang="en-US" dirty="0" err="1" smtClean="0">
                <a:solidFill>
                  <a:schemeClr val="tx2"/>
                </a:solidFill>
                <a:effectLst/>
                <a:latin typeface="Calibri" panose="020F0502020204030204" pitchFamily="34" charset="0"/>
                <a:cs typeface="Calibri" panose="020F0502020204030204" pitchFamily="34" charset="0"/>
              </a:rPr>
              <a:t>doveo</a:t>
            </a:r>
            <a:r>
              <a:rPr lang="en-US" dirty="0" smtClean="0">
                <a:solidFill>
                  <a:schemeClr val="tx2"/>
                </a:solidFill>
                <a:effectLst/>
                <a:latin typeface="Calibri" panose="020F0502020204030204" pitchFamily="34" charset="0"/>
                <a:cs typeface="Calibri" panose="020F0502020204030204" pitchFamily="34" charset="0"/>
              </a:rPr>
              <a:t> </a:t>
            </a:r>
            <a:r>
              <a:rPr lang="en-US" dirty="0">
                <a:solidFill>
                  <a:schemeClr val="tx2"/>
                </a:solidFill>
                <a:effectLst/>
                <a:latin typeface="Calibri" panose="020F0502020204030204" pitchFamily="34" charset="0"/>
                <a:cs typeface="Calibri" panose="020F0502020204030204" pitchFamily="34" charset="0"/>
              </a:rPr>
              <a:t>je do </a:t>
            </a:r>
            <a:r>
              <a:rPr lang="en-US" dirty="0" err="1">
                <a:solidFill>
                  <a:schemeClr val="tx2"/>
                </a:solidFill>
                <a:effectLst/>
                <a:latin typeface="Calibri" panose="020F0502020204030204" pitchFamily="34" charset="0"/>
                <a:cs typeface="Calibri" panose="020F0502020204030204" pitchFamily="34" charset="0"/>
              </a:rPr>
              <a:t>smanjenja</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upotrebe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gotovog</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novca</a:t>
            </a:r>
            <a:r>
              <a:rPr lang="en-US" dirty="0">
                <a:solidFill>
                  <a:schemeClr val="tx2"/>
                </a:solidFill>
                <a:effectLst/>
                <a:latin typeface="Calibri" panose="020F0502020204030204" pitchFamily="34" charset="0"/>
                <a:cs typeface="Calibri" panose="020F0502020204030204" pitchFamily="34" charset="0"/>
              </a:rPr>
              <a:t>.</a:t>
            </a:r>
          </a:p>
          <a:p>
            <a:pPr marL="457200">
              <a:lnSpc>
                <a:spcPct val="100000"/>
              </a:lnSpc>
              <a:buFont typeface="Wingdings 2" panose="05020102010507070707" pitchFamily="18" charset="2"/>
              <a:buChar char=""/>
            </a:pPr>
            <a:r>
              <a:rPr lang="bs-Latn-BA"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Platne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kartice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su</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sve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zastupljeniji</a:t>
            </a:r>
            <a:r>
              <a:rPr lang="en-US" dirty="0">
                <a:solidFill>
                  <a:schemeClr val="tx2"/>
                </a:solidFill>
                <a:effectLst/>
                <a:latin typeface="Calibri" panose="020F0502020204030204" pitchFamily="34" charset="0"/>
                <a:cs typeface="Calibri" panose="020F0502020204030204" pitchFamily="34" charset="0"/>
              </a:rPr>
              <a:t> vid </a:t>
            </a:r>
            <a:r>
              <a:rPr lang="en-US" dirty="0" err="1">
                <a:solidFill>
                  <a:schemeClr val="tx2"/>
                </a:solidFill>
                <a:effectLst/>
                <a:latin typeface="Calibri" panose="020F0502020204030204" pitchFamily="34" charset="0"/>
                <a:cs typeface="Calibri" panose="020F0502020204030204" pitchFamily="34" charset="0"/>
              </a:rPr>
              <a:t>plaćanja</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često</a:t>
            </a:r>
            <a:r>
              <a:rPr lang="en-US" dirty="0">
                <a:solidFill>
                  <a:schemeClr val="tx2"/>
                </a:solidFill>
                <a:effectLst/>
                <a:latin typeface="Calibri" panose="020F0502020204030204" pitchFamily="34" charset="0"/>
                <a:cs typeface="Calibri" panose="020F0502020204030204" pitchFamily="34" charset="0"/>
              </a:rPr>
              <a:t> se </a:t>
            </a:r>
            <a:r>
              <a:rPr lang="en-US" dirty="0" err="1">
                <a:solidFill>
                  <a:schemeClr val="tx2"/>
                </a:solidFill>
                <a:effectLst/>
                <a:latin typeface="Calibri" panose="020F0502020204030204" pitchFamily="34" charset="0"/>
                <a:cs typeface="Calibri" panose="020F0502020204030204" pitchFamily="34" charset="0"/>
              </a:rPr>
              <a:t>zovu</a:t>
            </a:r>
            <a:r>
              <a:rPr lang="en-US" dirty="0">
                <a:solidFill>
                  <a:schemeClr val="tx2"/>
                </a:solidFill>
                <a:effectLst/>
                <a:latin typeface="Calibri" panose="020F0502020204030204" pitchFamily="34" charset="0"/>
                <a:cs typeface="Calibri" panose="020F0502020204030204" pitchFamily="34" charset="0"/>
              </a:rPr>
              <a:t> i „</a:t>
            </a:r>
            <a:r>
              <a:rPr lang="en-US" dirty="0" err="1">
                <a:solidFill>
                  <a:schemeClr val="tx2"/>
                </a:solidFill>
                <a:effectLst/>
                <a:latin typeface="Calibri" panose="020F0502020204030204" pitchFamily="34" charset="0"/>
                <a:cs typeface="Calibri" panose="020F0502020204030204" pitchFamily="34" charset="0"/>
              </a:rPr>
              <a:t>plastični</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novac</a:t>
            </a:r>
            <a:r>
              <a:rPr lang="en-US" dirty="0">
                <a:solidFill>
                  <a:schemeClr val="tx2"/>
                </a:solidFill>
                <a:effectLst/>
                <a:latin typeface="Calibri" panose="020F0502020204030204" pitchFamily="34" charset="0"/>
                <a:cs typeface="Calibri" panose="020F0502020204030204" pitchFamily="34" charset="0"/>
              </a:rPr>
              <a:t>“</a:t>
            </a:r>
            <a:r>
              <a:rPr lang="bs-Latn-BA" dirty="0">
                <a:solidFill>
                  <a:schemeClr val="tx2"/>
                </a:solidFill>
                <a:effectLst/>
                <a:latin typeface="Calibri" panose="020F0502020204030204" pitchFamily="34" charset="0"/>
                <a:cs typeface="Calibri" panose="020F0502020204030204" pitchFamily="34" charset="0"/>
              </a:rPr>
              <a:t>.</a:t>
            </a:r>
            <a:endParaRPr lang="en-US" dirty="0">
              <a:solidFill>
                <a:schemeClr val="tx2"/>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bs-Latn-BA" b="1" dirty="0">
                <a:solidFill>
                  <a:schemeClr val="tx2"/>
                </a:solidFill>
                <a:effectLst/>
                <a:latin typeface="Calibri" panose="020F0502020204030204" pitchFamily="34" charset="0"/>
                <a:cs typeface="Calibri" panose="020F0502020204030204" pitchFamily="34" charset="0"/>
              </a:rPr>
              <a:t> </a:t>
            </a:r>
            <a:r>
              <a:rPr lang="en-US" b="1" dirty="0" err="1">
                <a:solidFill>
                  <a:schemeClr val="tx2"/>
                </a:solidFill>
                <a:effectLst/>
                <a:latin typeface="Calibri" panose="020F0502020204030204" pitchFamily="34" charset="0"/>
                <a:cs typeface="Calibri" panose="020F0502020204030204" pitchFamily="34" charset="0"/>
              </a:rPr>
              <a:t>Platne</a:t>
            </a:r>
            <a:r>
              <a:rPr lang="en-US" b="1" dirty="0">
                <a:solidFill>
                  <a:schemeClr val="tx2"/>
                </a:solidFill>
                <a:effectLst/>
                <a:latin typeface="Calibri" panose="020F0502020204030204" pitchFamily="34" charset="0"/>
                <a:cs typeface="Calibri" panose="020F0502020204030204" pitchFamily="34" charset="0"/>
              </a:rPr>
              <a:t> </a:t>
            </a:r>
            <a:r>
              <a:rPr lang="en-US" b="1" dirty="0" err="1">
                <a:solidFill>
                  <a:schemeClr val="tx2"/>
                </a:solidFill>
                <a:effectLst/>
                <a:latin typeface="Calibri" panose="020F0502020204030204" pitchFamily="34" charset="0"/>
                <a:cs typeface="Calibri" panose="020F0502020204030204" pitchFamily="34" charset="0"/>
              </a:rPr>
              <a:t>kartice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predstavljaju</a:t>
            </a:r>
            <a:r>
              <a:rPr lang="en-US" dirty="0">
                <a:solidFill>
                  <a:schemeClr val="tx2"/>
                </a:solidFill>
                <a:effectLst/>
                <a:latin typeface="Calibri" panose="020F0502020204030204" pitchFamily="34" charset="0"/>
                <a:cs typeface="Calibri" panose="020F0502020204030204" pitchFamily="34" charset="0"/>
              </a:rPr>
              <a:t> instrument </a:t>
            </a:r>
            <a:r>
              <a:rPr lang="en-US" dirty="0" err="1">
                <a:solidFill>
                  <a:schemeClr val="tx2"/>
                </a:solidFill>
                <a:effectLst/>
                <a:latin typeface="Calibri" panose="020F0502020204030204" pitchFamily="34" charset="0"/>
                <a:cs typeface="Calibri" panose="020F0502020204030204" pitchFamily="34" charset="0"/>
              </a:rPr>
              <a:t>bezgotovinskog</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plaćanja</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roba</a:t>
            </a:r>
            <a:r>
              <a:rPr lang="en-US" dirty="0">
                <a:solidFill>
                  <a:schemeClr val="tx2"/>
                </a:solidFill>
                <a:effectLst/>
                <a:latin typeface="Calibri" panose="020F0502020204030204" pitchFamily="34" charset="0"/>
                <a:cs typeface="Calibri" panose="020F0502020204030204" pitchFamily="34" charset="0"/>
              </a:rPr>
              <a:t> i </a:t>
            </a:r>
            <a:r>
              <a:rPr lang="en-US" dirty="0" err="1">
                <a:solidFill>
                  <a:schemeClr val="tx2"/>
                </a:solidFill>
                <a:effectLst/>
                <a:latin typeface="Calibri" panose="020F0502020204030204" pitchFamily="34" charset="0"/>
                <a:cs typeface="Calibri" panose="020F0502020204030204" pitchFamily="34" charset="0"/>
              </a:rPr>
              <a:t>usluga</a:t>
            </a:r>
            <a:r>
              <a:rPr lang="en-US" dirty="0">
                <a:solidFill>
                  <a:schemeClr val="tx2"/>
                </a:solidFill>
                <a:effectLst/>
                <a:latin typeface="Calibri" panose="020F0502020204030204" pitchFamily="34" charset="0"/>
                <a:cs typeface="Calibri" panose="020F0502020204030204" pitchFamily="34" charset="0"/>
              </a:rPr>
              <a:t>, s </a:t>
            </a:r>
            <a:r>
              <a:rPr lang="en-US" dirty="0" err="1">
                <a:solidFill>
                  <a:schemeClr val="tx2"/>
                </a:solidFill>
                <a:effectLst/>
                <a:latin typeface="Calibri" panose="020F0502020204030204" pitchFamily="34" charset="0"/>
                <a:cs typeface="Calibri" panose="020F0502020204030204" pitchFamily="34" charset="0"/>
              </a:rPr>
              <a:t>tim</a:t>
            </a:r>
            <a:r>
              <a:rPr lang="en-US" dirty="0">
                <a:solidFill>
                  <a:schemeClr val="tx2"/>
                </a:solidFill>
                <a:effectLst/>
                <a:latin typeface="Calibri" panose="020F0502020204030204" pitchFamily="34" charset="0"/>
                <a:cs typeface="Calibri" panose="020F0502020204030204" pitchFamily="34" charset="0"/>
              </a:rPr>
              <a:t> da se </a:t>
            </a:r>
            <a:r>
              <a:rPr lang="en-US" dirty="0" err="1">
                <a:solidFill>
                  <a:schemeClr val="tx2"/>
                </a:solidFill>
                <a:effectLst/>
                <a:latin typeface="Calibri" panose="020F0502020204030204" pitchFamily="34" charset="0"/>
                <a:cs typeface="Calibri" panose="020F0502020204030204" pitchFamily="34" charset="0"/>
              </a:rPr>
              <a:t>mogu</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koristiti</a:t>
            </a:r>
            <a:r>
              <a:rPr lang="en-US" dirty="0">
                <a:solidFill>
                  <a:schemeClr val="tx2"/>
                </a:solidFill>
                <a:effectLst/>
                <a:latin typeface="Calibri" panose="020F0502020204030204" pitchFamily="34" charset="0"/>
                <a:cs typeface="Calibri" panose="020F0502020204030204" pitchFamily="34" charset="0"/>
              </a:rPr>
              <a:t> i za </a:t>
            </a:r>
            <a:r>
              <a:rPr lang="en-US" dirty="0" err="1">
                <a:solidFill>
                  <a:schemeClr val="tx2"/>
                </a:solidFill>
                <a:effectLst/>
                <a:latin typeface="Calibri" panose="020F0502020204030204" pitchFamily="34" charset="0"/>
                <a:cs typeface="Calibri" panose="020F0502020204030204" pitchFamily="34" charset="0"/>
              </a:rPr>
              <a:t>podizanje</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gotovine</a:t>
            </a:r>
            <a:r>
              <a:rPr lang="en-US" dirty="0">
                <a:solidFill>
                  <a:schemeClr val="tx2"/>
                </a:solidFill>
                <a:effectLst/>
                <a:latin typeface="Calibri" panose="020F0502020204030204" pitchFamily="34" charset="0"/>
                <a:cs typeface="Calibri" panose="020F0502020204030204" pitchFamily="34" charset="0"/>
              </a:rPr>
              <a:t>. </a:t>
            </a:r>
          </a:p>
          <a:p>
            <a:pPr marL="151200" indent="0">
              <a:lnSpc>
                <a:spcPct val="100000"/>
              </a:lnSpc>
              <a:buFont typeface="Wingdings 2" panose="05020102010507070707" pitchFamily="18" charset="2"/>
              <a:buChar char=""/>
            </a:pPr>
            <a:r>
              <a:rPr lang="bs-Latn-BA"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Postoji</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nekoliko</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tipova</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platnih</a:t>
            </a:r>
            <a:r>
              <a:rPr lang="en-US" dirty="0">
                <a:solidFill>
                  <a:schemeClr val="tx2"/>
                </a:solidFill>
                <a:effectLst/>
                <a:latin typeface="Calibri" panose="020F0502020204030204" pitchFamily="34" charset="0"/>
                <a:cs typeface="Calibri" panose="020F0502020204030204" pitchFamily="34" charset="0"/>
              </a:rPr>
              <a:t> </a:t>
            </a:r>
            <a:r>
              <a:rPr lang="en-US" dirty="0" err="1">
                <a:solidFill>
                  <a:schemeClr val="tx2"/>
                </a:solidFill>
                <a:effectLst/>
                <a:latin typeface="Calibri" panose="020F0502020204030204" pitchFamily="34" charset="0"/>
                <a:cs typeface="Calibri" panose="020F0502020204030204" pitchFamily="34" charset="0"/>
              </a:rPr>
              <a:t>kartica</a:t>
            </a:r>
            <a:r>
              <a:rPr lang="en-US" dirty="0">
                <a:solidFill>
                  <a:schemeClr val="tx2"/>
                </a:solidFill>
                <a:effectLst/>
                <a:latin typeface="Calibri" panose="020F0502020204030204" pitchFamily="34" charset="0"/>
                <a:cs typeface="Calibri" panose="020F0502020204030204" pitchFamily="34" charset="0"/>
              </a:rPr>
              <a:t>, a </a:t>
            </a:r>
            <a:r>
              <a:rPr lang="en-US" dirty="0" err="1">
                <a:solidFill>
                  <a:schemeClr val="tx2"/>
                </a:solidFill>
                <a:effectLst/>
                <a:latin typeface="Calibri" panose="020F0502020204030204" pitchFamily="34" charset="0"/>
                <a:cs typeface="Calibri" panose="020F0502020204030204" pitchFamily="34" charset="0"/>
              </a:rPr>
              <a:t>razlikujemo</a:t>
            </a:r>
            <a:r>
              <a:rPr lang="en-US" dirty="0">
                <a:solidFill>
                  <a:schemeClr val="tx2"/>
                </a:solidFill>
                <a:effectLst/>
                <a:latin typeface="Calibri" panose="020F0502020204030204" pitchFamily="34" charset="0"/>
                <a:cs typeface="Calibri" panose="020F0502020204030204" pitchFamily="34" charset="0"/>
              </a:rPr>
              <a:t>:</a:t>
            </a:r>
          </a:p>
          <a:p>
            <a:pPr marL="457200">
              <a:lnSpc>
                <a:spcPct val="100000"/>
              </a:lnSpc>
              <a:buFont typeface="Wingdings 2" panose="05020102010507070707" pitchFamily="18" charset="2"/>
              <a:buChar char=""/>
            </a:pPr>
            <a:r>
              <a:rPr lang="bs-Latn-BA" b="1" dirty="0">
                <a:solidFill>
                  <a:schemeClr val="tx2"/>
                </a:solidFill>
                <a:effectLst/>
                <a:latin typeface="Calibri" panose="020F0502020204030204" pitchFamily="34" charset="0"/>
                <a:cs typeface="Calibri" panose="020F0502020204030204" pitchFamily="34" charset="0"/>
              </a:rPr>
              <a:t> </a:t>
            </a:r>
            <a:r>
              <a:rPr lang="en-US" b="1" dirty="0" err="1">
                <a:solidFill>
                  <a:schemeClr val="tx2"/>
                </a:solidFill>
                <a:effectLst/>
                <a:latin typeface="Calibri" panose="020F0502020204030204" pitchFamily="34" charset="0"/>
                <a:cs typeface="Calibri" panose="020F0502020204030204" pitchFamily="34" charset="0"/>
              </a:rPr>
              <a:t>debitne</a:t>
            </a:r>
            <a:endParaRPr lang="en-US" b="1" dirty="0">
              <a:solidFill>
                <a:schemeClr val="tx2"/>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bs-Latn-BA" b="1" dirty="0">
                <a:solidFill>
                  <a:schemeClr val="tx2"/>
                </a:solidFill>
                <a:effectLst/>
                <a:latin typeface="Calibri" panose="020F0502020204030204" pitchFamily="34" charset="0"/>
                <a:cs typeface="Calibri" panose="020F0502020204030204" pitchFamily="34" charset="0"/>
              </a:rPr>
              <a:t> </a:t>
            </a:r>
            <a:r>
              <a:rPr lang="en-US" b="1" dirty="0" err="1">
                <a:solidFill>
                  <a:schemeClr val="tx2"/>
                </a:solidFill>
                <a:effectLst/>
                <a:latin typeface="Calibri" panose="020F0502020204030204" pitchFamily="34" charset="0"/>
                <a:cs typeface="Calibri" panose="020F0502020204030204" pitchFamily="34" charset="0"/>
              </a:rPr>
              <a:t>kreditne</a:t>
            </a:r>
            <a:endParaRPr lang="en-US" b="1" dirty="0">
              <a:solidFill>
                <a:schemeClr val="tx2"/>
              </a:solidFill>
              <a:effectLst/>
              <a:latin typeface="Calibri" panose="020F0502020204030204" pitchFamily="34" charset="0"/>
              <a:cs typeface="Calibri" panose="020F0502020204030204" pitchFamily="34" charset="0"/>
            </a:endParaRPr>
          </a:p>
          <a:p>
            <a:pPr marL="457200">
              <a:lnSpc>
                <a:spcPct val="100000"/>
              </a:lnSpc>
              <a:buFont typeface="Wingdings 2" panose="05020102010507070707" pitchFamily="18" charset="2"/>
              <a:buChar char=""/>
            </a:pPr>
            <a:r>
              <a:rPr lang="en-US" b="1" dirty="0">
                <a:solidFill>
                  <a:schemeClr val="tx2"/>
                </a:solidFill>
                <a:effectLst/>
                <a:latin typeface="Calibri" panose="020F0502020204030204" pitchFamily="34" charset="0"/>
                <a:cs typeface="Calibri" panose="020F0502020204030204" pitchFamily="34" charset="0"/>
              </a:rPr>
              <a:t> charge </a:t>
            </a:r>
          </a:p>
          <a:p>
            <a:pPr marL="457200">
              <a:lnSpc>
                <a:spcPct val="100000"/>
              </a:lnSpc>
              <a:buFont typeface="Wingdings 2" panose="05020102010507070707" pitchFamily="18" charset="2"/>
              <a:buChar char=""/>
            </a:pPr>
            <a:r>
              <a:rPr lang="bs-Latn-BA" sz="1500" b="1" dirty="0">
                <a:solidFill>
                  <a:schemeClr val="tx2"/>
                </a:solidFill>
                <a:effectLst/>
                <a:latin typeface="Calibri" panose="020F0502020204030204" pitchFamily="34" charset="0"/>
                <a:cs typeface="Calibri" panose="020F0502020204030204" pitchFamily="34" charset="0"/>
              </a:rPr>
              <a:t> </a:t>
            </a:r>
            <a:r>
              <a:rPr lang="en-US" sz="1500" b="1" dirty="0">
                <a:solidFill>
                  <a:schemeClr val="tx2"/>
                </a:solidFill>
                <a:effectLst/>
                <a:latin typeface="Calibri" panose="020F0502020204030204" pitchFamily="34" charset="0"/>
                <a:cs typeface="Calibri" panose="020F0502020204030204" pitchFamily="34" charset="0"/>
              </a:rPr>
              <a:t>prepaid </a:t>
            </a:r>
            <a:r>
              <a:rPr lang="en-US" sz="1500" b="1" dirty="0" err="1">
                <a:solidFill>
                  <a:schemeClr val="tx2"/>
                </a:solidFill>
                <a:effectLst/>
                <a:latin typeface="Calibri" panose="020F0502020204030204" pitchFamily="34" charset="0"/>
                <a:cs typeface="Calibri" panose="020F0502020204030204" pitchFamily="34" charset="0"/>
              </a:rPr>
              <a:t>kartice</a:t>
            </a:r>
            <a:endParaRPr lang="en-US" sz="1500" b="1" dirty="0">
              <a:solidFill>
                <a:schemeClr val="tx2"/>
              </a:solidFill>
              <a:effectLst/>
              <a:latin typeface="Calibri" panose="020F0502020204030204" pitchFamily="34" charset="0"/>
              <a:cs typeface="Calibri" panose="020F0502020204030204" pitchFamily="34" charset="0"/>
            </a:endParaRPr>
          </a:p>
          <a:p>
            <a:pPr marL="151200" indent="0">
              <a:lnSpc>
                <a:spcPct val="100000"/>
              </a:lnSpc>
              <a:buFont typeface="Wingdings 2" panose="05020102010507070707" pitchFamily="18" charset="2"/>
              <a:buChar char=""/>
            </a:pPr>
            <a:endParaRPr lang="en-US" sz="1500" dirty="0">
              <a:solidFill>
                <a:schemeClr val="tx2"/>
              </a:solidFill>
              <a:effectLst/>
            </a:endParaRPr>
          </a:p>
          <a:p>
            <a:pPr marL="0" indent="0">
              <a:lnSpc>
                <a:spcPct val="100000"/>
              </a:lnSpc>
              <a:buFont typeface="Wingdings 2" panose="05020102010507070707" pitchFamily="18" charset="2"/>
              <a:buChar char=""/>
            </a:pPr>
            <a:endParaRPr lang="en-US" sz="1500" dirty="0">
              <a:solidFill>
                <a:schemeClr val="tx2"/>
              </a:solidFill>
            </a:endParaRPr>
          </a:p>
        </p:txBody>
      </p:sp>
      <p:pic>
        <p:nvPicPr>
          <p:cNvPr id="5" name="Picture 4">
            <a:extLst>
              <a:ext uri="{FF2B5EF4-FFF2-40B4-BE49-F238E27FC236}">
                <a16:creationId xmlns:a16="http://schemas.microsoft.com/office/drawing/2014/main" id="{AC71BF57-1F2E-4C46-8B9D-03834D763719}"/>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0392" r="11502"/>
          <a:stretch/>
        </p:blipFill>
        <p:spPr>
          <a:xfrm>
            <a:off x="7521283" y="10"/>
            <a:ext cx="4670717" cy="6857990"/>
          </a:xfrm>
          <a:prstGeom prst="rect">
            <a:avLst/>
          </a:prstGeom>
        </p:spPr>
      </p:pic>
    </p:spTree>
    <p:extLst>
      <p:ext uri="{BB962C8B-B14F-4D97-AF65-F5344CB8AC3E}">
        <p14:creationId xmlns:p14="http://schemas.microsoft.com/office/powerpoint/2010/main" val="135008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4664-E999-4B12-A9D5-C54247C044DE}"/>
              </a:ext>
            </a:extLst>
          </p:cNvPr>
          <p:cNvSpPr>
            <a:spLocks noGrp="1"/>
          </p:cNvSpPr>
          <p:nvPr>
            <p:ph type="title"/>
          </p:nvPr>
        </p:nvSpPr>
        <p:spPr>
          <a:xfrm>
            <a:off x="581192" y="702156"/>
            <a:ext cx="11029616" cy="1188720"/>
          </a:xfrm>
        </p:spPr>
        <p:txBody>
          <a:bodyPr>
            <a:normAutofit/>
          </a:bodyPr>
          <a:lstStyle/>
          <a:p>
            <a:r>
              <a:rPr lang="bs-Latn-BA"/>
              <a:t>Prepaid kartica i njena uloga u online kupovini</a:t>
            </a:r>
            <a:br>
              <a:rPr lang="bs-Latn-BA"/>
            </a:br>
            <a:endParaRPr lang="bs-Latn-BA"/>
          </a:p>
        </p:txBody>
      </p:sp>
      <p:sp>
        <p:nvSpPr>
          <p:cNvPr id="3" name="Content Placeholder 2">
            <a:extLst>
              <a:ext uri="{FF2B5EF4-FFF2-40B4-BE49-F238E27FC236}">
                <a16:creationId xmlns:a16="http://schemas.microsoft.com/office/drawing/2014/main" id="{85C54F58-BB17-461C-A70F-F1BD7AF8C1C2}"/>
              </a:ext>
            </a:extLst>
          </p:cNvPr>
          <p:cNvSpPr>
            <a:spLocks noGrp="1"/>
          </p:cNvSpPr>
          <p:nvPr>
            <p:ph idx="1"/>
          </p:nvPr>
        </p:nvSpPr>
        <p:spPr>
          <a:xfrm>
            <a:off x="581193" y="2340864"/>
            <a:ext cx="7024758" cy="3634486"/>
          </a:xfrm>
        </p:spPr>
        <p:txBody>
          <a:bodyPr>
            <a:normAutofit fontScale="92500" lnSpcReduction="20000"/>
          </a:bodyPr>
          <a:lstStyle/>
          <a:p>
            <a:pPr>
              <a:spcAft>
                <a:spcPts val="1000"/>
              </a:spcAft>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Kupovina putem interneta je sigurnija uz prepaid karticu jer se ova kartica može namjenski napuniti iznosom koji odgovara iznosu plaćanja. </a:t>
            </a:r>
          </a:p>
          <a:p>
            <a:pPr>
              <a:spcAft>
                <a:spcPts val="1000"/>
              </a:spcAft>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Prepaid karticu mogu koristiti i mlađi od 18 godina tako da je ova kartica prikladno rješenje za džeparac na ekskurzijama kao i za studente koji se školuju van mjesta stanovanja roditelja, jer im roditelji mogu uplatiti džeparac.</a:t>
            </a:r>
          </a:p>
          <a:p>
            <a:pPr>
              <a:spcAft>
                <a:spcPts val="1000"/>
              </a:spcAft>
            </a:pPr>
            <a:r>
              <a:rPr lang="bs-Latn-BA" sz="1600" b="1" dirty="0">
                <a:effectLst/>
                <a:latin typeface="Calibri" panose="020F0502020204030204" pitchFamily="34" charset="0"/>
                <a:ea typeface="Calibri" panose="020F0502020204030204" pitchFamily="34" charset="0"/>
                <a:cs typeface="Times New Roman" panose="02020603050405020304" pitchFamily="18" charset="0"/>
              </a:rPr>
              <a:t>Prepaid kartice</a:t>
            </a:r>
            <a:r>
              <a:rPr lang="bs-Latn-BA" sz="1600" dirty="0">
                <a:effectLst/>
                <a:latin typeface="Calibri" panose="020F0502020204030204" pitchFamily="34" charset="0"/>
                <a:ea typeface="Calibri" panose="020F0502020204030204" pitchFamily="34" charset="0"/>
                <a:cs typeface="Times New Roman" panose="02020603050405020304" pitchFamily="18" charset="0"/>
              </a:rPr>
              <a:t> su kartice koje se koriste za podizanje gotovine i plaćanja do raspoloživog iznosa koji je na kartici. </a:t>
            </a:r>
          </a:p>
          <a:p>
            <a:pPr>
              <a:spcAft>
                <a:spcPts val="1000"/>
              </a:spcAft>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Ovom karticom osoba se ne može zaduživati, kao što može učiniti s kreditnom karticom, niti je ova kartica povezana s tekućim računom kao debitna kartica. Prema svojim potrebama i mogućnostima prepaid karticu možete dopunjavati.</a:t>
            </a:r>
          </a:p>
          <a:p>
            <a:pPr>
              <a:spcAft>
                <a:spcPts val="1000"/>
              </a:spcAft>
            </a:pPr>
            <a:r>
              <a:rPr lang="bs-Latn-BA" sz="1600" dirty="0">
                <a:latin typeface="Calibri" panose="020F0502020204030204" pitchFamily="34" charset="0"/>
                <a:ea typeface="Calibri" panose="020F0502020204030204" pitchFamily="34" charset="0"/>
                <a:cs typeface="Times New Roman" panose="02020603050405020304" pitchFamily="18" charset="0"/>
              </a:rPr>
              <a:t>Činjenica da ova kartica nije povezana sa tekućim ili drugim računom ovu karticu čini najsigurnijim rješenjem. U slučaju gubljenja ili zloupotrebe podataka, niko neće imati pristup Vašim sredstvima, izuzev onih na prepaid kartici.</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sz="1600" dirty="0"/>
          </a:p>
        </p:txBody>
      </p:sp>
      <p:pic>
        <p:nvPicPr>
          <p:cNvPr id="5" name="Picture 4" descr="A close up of a logo&#10;&#10;Description generated with high confidence">
            <a:extLst>
              <a:ext uri="{FF2B5EF4-FFF2-40B4-BE49-F238E27FC236}">
                <a16:creationId xmlns:a16="http://schemas.microsoft.com/office/drawing/2014/main" id="{520899CA-73FC-41A4-8EC8-CE16D30B05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595" r="12032" b="2"/>
          <a:stretch/>
        </p:blipFill>
        <p:spPr>
          <a:xfrm>
            <a:off x="8051799" y="2340864"/>
            <a:ext cx="3683001" cy="3634486"/>
          </a:xfrm>
          <a:prstGeom prst="rect">
            <a:avLst/>
          </a:prstGeom>
        </p:spPr>
      </p:pic>
    </p:spTree>
    <p:extLst>
      <p:ext uri="{BB962C8B-B14F-4D97-AF65-F5344CB8AC3E}">
        <p14:creationId xmlns:p14="http://schemas.microsoft.com/office/powerpoint/2010/main" val="90384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2CF458A-3D64-444D-847D-7629703D2B8A}"/>
              </a:ext>
            </a:extLst>
          </p:cNvPr>
          <p:cNvSpPr>
            <a:spLocks noGrp="1"/>
          </p:cNvSpPr>
          <p:nvPr>
            <p:ph type="title"/>
          </p:nvPr>
        </p:nvSpPr>
        <p:spPr>
          <a:xfrm>
            <a:off x="4382724" y="702156"/>
            <a:ext cx="7225075" cy="1013800"/>
          </a:xfrm>
        </p:spPr>
        <p:txBody>
          <a:bodyPr>
            <a:normAutofit/>
          </a:bodyPr>
          <a:lstStyle/>
          <a:p>
            <a:r>
              <a:rPr lang="bs-Latn-BA" dirty="0">
                <a:solidFill>
                  <a:schemeClr val="tx2"/>
                </a:solidFill>
              </a:rPr>
              <a:t>NAKON ŠTO odaberem PROIZVOD, KAKO ZAPOČINJE PROCES PLAĆANJA</a:t>
            </a:r>
          </a:p>
        </p:txBody>
      </p:sp>
      <p:sp>
        <p:nvSpPr>
          <p:cNvPr id="137" name="Rectangle 136">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41" name="Rectangle 140">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Laptop ejecting graphics and arrows Free Photo">
            <a:extLst>
              <a:ext uri="{FF2B5EF4-FFF2-40B4-BE49-F238E27FC236}">
                <a16:creationId xmlns:a16="http://schemas.microsoft.com/office/drawing/2014/main" id="{374BFA09-5B1A-4A62-B6B3-5C7EC7922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91" r="9860" b="2"/>
          <a:stretch/>
        </p:blipFill>
        <p:spPr bwMode="auto">
          <a:xfrm>
            <a:off x="446534" y="567600"/>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72D0FF-D703-4388-909A-52058D035F04}"/>
              </a:ext>
            </a:extLst>
          </p:cNvPr>
          <p:cNvSpPr>
            <a:spLocks noGrp="1"/>
          </p:cNvSpPr>
          <p:nvPr>
            <p:ph idx="1"/>
          </p:nvPr>
        </p:nvSpPr>
        <p:spPr>
          <a:xfrm>
            <a:off x="4603093" y="2095315"/>
            <a:ext cx="6878108" cy="3962266"/>
          </a:xfrm>
        </p:spPr>
        <p:txBody>
          <a:bodyPr>
            <a:normAutofit fontScale="85000" lnSpcReduction="10000"/>
          </a:bodyPr>
          <a:lstStyle/>
          <a:p>
            <a:pPr marL="0" indent="0">
              <a:lnSpc>
                <a:spcPct val="100000"/>
              </a:lnSpc>
              <a:spcAft>
                <a:spcPts val="1000"/>
              </a:spcAft>
              <a:buNone/>
            </a:pPr>
            <a:r>
              <a:rPr lang="bs-Latn-BA" dirty="0">
                <a:effectLst/>
                <a:latin typeface="Calibri" panose="020F0502020204030204" pitchFamily="34" charset="0"/>
                <a:ea typeface="Calibri" panose="020F0502020204030204" pitchFamily="34" charset="0"/>
                <a:cs typeface="Times New Roman" panose="02020603050405020304" pitchFamily="18" charset="0"/>
              </a:rPr>
              <a:t>Prije obavljanja kupovine putem interneta pomoću platnih kartica još jednom provjeri da li je veza sigurna. Sigurnost veze je važna radi plaćanja i novčane transakcije. </a:t>
            </a:r>
          </a:p>
          <a:p>
            <a:pPr marL="457200" indent="-457200" defTabSz="914400" eaLnBrk="0" fontAlgn="base" hangingPunct="0">
              <a:lnSpc>
                <a:spcPct val="100000"/>
              </a:lnSpc>
              <a:spcBef>
                <a:spcPts val="1800"/>
              </a:spcBef>
              <a:spcAft>
                <a:spcPct val="0"/>
              </a:spcAft>
              <a:buSzPct val="80000"/>
              <a:buNone/>
              <a:defRPr/>
            </a:pPr>
            <a:endParaRPr lang="bs-Latn-BA" b="1" dirty="0">
              <a:latin typeface="Calibri" panose="020F0502020204030204" pitchFamily="34" charset="0"/>
              <a:cs typeface="Calibri" panose="020F0502020204030204" pitchFamily="34" charset="0"/>
            </a:endParaRPr>
          </a:p>
          <a:p>
            <a:pPr>
              <a:lnSpc>
                <a:spcPct val="100000"/>
              </a:lnSpc>
              <a:spcAft>
                <a:spcPts val="1000"/>
              </a:spcAft>
            </a:pPr>
            <a:r>
              <a:rPr lang="bs-Latn-BA" dirty="0">
                <a:effectLst/>
                <a:latin typeface="Calibri" panose="020F0502020204030204" pitchFamily="34" charset="0"/>
                <a:ea typeface="Calibri" panose="020F0502020204030204" pitchFamily="34" charset="0"/>
                <a:cs typeface="Times New Roman" panose="02020603050405020304" pitchFamily="18" charset="0"/>
              </a:rPr>
              <a:t>Internet prodavnica će vam omogućiti da kroz preglednike ili/i sekcije odaberete proizvod. Sam odabir olakšava sortiranje po vrsti robe, te jednostavna pretraga, često vizuelno prilagođena lakšoj pretrazi. Također, obratite pažnju na listu valuta koje nudi podavnica. U cilju uštede novca, ukoliko nije na raspolaganju kupovina u konvertibilnim markama (BAM), dobro bi bilo izabrati kupovinu u eurima (EUR), kako biste imali manje troškove konverzije.</a:t>
            </a:r>
          </a:p>
          <a:p>
            <a:pPr>
              <a:lnSpc>
                <a:spcPct val="100000"/>
              </a:lnSpc>
              <a:spcAft>
                <a:spcPts val="1000"/>
              </a:spcAft>
            </a:pPr>
            <a:r>
              <a:rPr lang="bs-Latn-BA" dirty="0">
                <a:effectLst/>
                <a:latin typeface="Calibri" panose="020F0502020204030204" pitchFamily="34" charset="0"/>
                <a:ea typeface="Calibri" panose="020F0502020204030204" pitchFamily="34" charset="0"/>
                <a:cs typeface="Times New Roman" panose="02020603050405020304" pitchFamily="18" charset="0"/>
              </a:rPr>
              <a:t>Internet prodavnica će tražiti da odaberete vrstu platne kartice, unesete njen broj, ime nosioca koje je upisano na kartici, mjesec i godinu kada kartica ističe, te sigurnosni kod koji se nalazi na poleđini kartica.</a:t>
            </a:r>
          </a:p>
          <a:p>
            <a:pPr>
              <a:lnSpc>
                <a:spcPct val="100000"/>
              </a:lnSpc>
              <a:spcAft>
                <a:spcPts val="1000"/>
              </a:spcAft>
            </a:pPr>
            <a:r>
              <a:rPr lang="bs-Latn-BA" dirty="0">
                <a:effectLst/>
                <a:latin typeface="Calibri" panose="020F0502020204030204" pitchFamily="34" charset="0"/>
                <a:ea typeface="Calibri" panose="020F0502020204030204" pitchFamily="34" charset="0"/>
                <a:cs typeface="Times New Roman" panose="02020603050405020304" pitchFamily="18" charset="0"/>
              </a:rPr>
              <a:t>Važno je istaći da se umjesto plaćanja karticama često koriste servisi za posredovanje koji posreduju u transakciji plaćanja koji se odvija između kupca odnosno njegove banke i trgovca na internetu. I u ovom slučaju je </a:t>
            </a:r>
            <a:r>
              <a:rPr lang="bs-Latn-BA">
                <a:effectLst/>
                <a:latin typeface="Calibri" panose="020F0502020204030204" pitchFamily="34" charset="0"/>
                <a:ea typeface="Calibri" panose="020F0502020204030204" pitchFamily="34" charset="0"/>
                <a:cs typeface="Times New Roman" panose="02020603050405020304" pitchFamily="18" charset="0"/>
              </a:rPr>
              <a:t>važno </a:t>
            </a:r>
            <a:r>
              <a:rPr lang="bs-Latn-BA" smtClean="0">
                <a:effectLst/>
                <a:latin typeface="Calibri" panose="020F0502020204030204" pitchFamily="34" charset="0"/>
                <a:ea typeface="Calibri" panose="020F0502020204030204" pitchFamily="34" charset="0"/>
                <a:cs typeface="Times New Roman" panose="02020603050405020304" pitchFamily="18" charset="0"/>
              </a:rPr>
              <a:t>koristiti </a:t>
            </a:r>
            <a:r>
              <a:rPr lang="bs-Latn-BA" dirty="0">
                <a:effectLst/>
                <a:latin typeface="Calibri" panose="020F0502020204030204" pitchFamily="34" charset="0"/>
                <a:ea typeface="Calibri" panose="020F0502020204030204" pitchFamily="34" charset="0"/>
                <a:cs typeface="Times New Roman" panose="02020603050405020304" pitchFamily="18" charset="0"/>
              </a:rPr>
              <a:t>način plaćanja koji će najmanje biti rizičan u pogledu zloupotrebe Vaših podataka i sredstava.</a:t>
            </a:r>
            <a:endParaRPr lang="bs-Latn-BA"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236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AAAB002-E48E-4009-828A-511F7A828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What You Need to Know About payWave &amp; Contactless Payments">
            <a:extLst>
              <a:ext uri="{FF2B5EF4-FFF2-40B4-BE49-F238E27FC236}">
                <a16:creationId xmlns:a16="http://schemas.microsoft.com/office/drawing/2014/main" id="{1E130D75-9B43-498C-A8A3-524B3514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5152"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97EF55D5-23F0-4398-B16B-AEF5778C3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DF32581-CAA1-43C6-8532-DC56C843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5C3772-19DE-4FEF-A433-BF694DB57D69}"/>
              </a:ext>
            </a:extLst>
          </p:cNvPr>
          <p:cNvSpPr>
            <a:spLocks noGrp="1"/>
          </p:cNvSpPr>
          <p:nvPr>
            <p:ph type="title"/>
          </p:nvPr>
        </p:nvSpPr>
        <p:spPr>
          <a:xfrm>
            <a:off x="681540" y="1131195"/>
            <a:ext cx="3730810" cy="1247938"/>
          </a:xfrm>
        </p:spPr>
        <p:txBody>
          <a:bodyPr anchor="ctr">
            <a:normAutofit/>
          </a:bodyPr>
          <a:lstStyle/>
          <a:p>
            <a:pPr>
              <a:lnSpc>
                <a:spcPct val="90000"/>
              </a:lnSpc>
            </a:pPr>
            <a:r>
              <a:rPr lang="bs-Latn-BA" sz="2200" dirty="0">
                <a:solidFill>
                  <a:srgbClr val="FFFFFF"/>
                </a:solidFill>
              </a:rPr>
              <a:t>Servisi za posredovanje u transakcijama plaćanja</a:t>
            </a:r>
          </a:p>
        </p:txBody>
      </p:sp>
      <p:sp>
        <p:nvSpPr>
          <p:cNvPr id="3" name="Content Placeholder 2">
            <a:extLst>
              <a:ext uri="{FF2B5EF4-FFF2-40B4-BE49-F238E27FC236}">
                <a16:creationId xmlns:a16="http://schemas.microsoft.com/office/drawing/2014/main" id="{2DC5A4D6-DDD4-4AC6-B684-B646DA9095C2}"/>
              </a:ext>
            </a:extLst>
          </p:cNvPr>
          <p:cNvSpPr>
            <a:spLocks noGrp="1"/>
          </p:cNvSpPr>
          <p:nvPr>
            <p:ph idx="1"/>
          </p:nvPr>
        </p:nvSpPr>
        <p:spPr>
          <a:xfrm>
            <a:off x="678531" y="2438399"/>
            <a:ext cx="3730810" cy="3505201"/>
          </a:xfrm>
        </p:spPr>
        <p:txBody>
          <a:bodyPr>
            <a:normAutofit/>
          </a:bodyPr>
          <a:lstStyle/>
          <a:p>
            <a:pPr>
              <a:lnSpc>
                <a:spcPct val="100000"/>
              </a:lnSpc>
              <a:spcAft>
                <a:spcPts val="1000"/>
              </a:spcAft>
            </a:pPr>
            <a:r>
              <a:rPr lang="bs-Latn-BA" sz="1800" dirty="0">
                <a:latin typeface="Calibri" panose="020F0502020204030204" pitchFamily="34" charset="0"/>
                <a:ea typeface="Calibri" panose="020F0502020204030204" pitchFamily="34" charset="0"/>
                <a:cs typeface="Times New Roman" panose="02020603050405020304" pitchFamily="18" charset="0"/>
              </a:rPr>
              <a:t>U</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mjesto plaćanja karticama često se koriste servisi za posredovanje koji posreduju u transakciji plaćanja koji se odvija između kupca odnosno njegove banke i trgovca na internetu. </a:t>
            </a:r>
          </a:p>
          <a:p>
            <a:pPr>
              <a:lnSpc>
                <a:spcPct val="100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Njihova prednost je ta što su u procesu plaćanja podaci o Vašoj kartici i/ili računu zaštićeni, odnosno nisu izloženi prema prodavcu.</a:t>
            </a:r>
          </a:p>
          <a:p>
            <a:pPr marL="0" indent="0">
              <a:lnSpc>
                <a:spcPct val="100000"/>
              </a:lnSpc>
              <a:spcAft>
                <a:spcPts val="1000"/>
              </a:spcAft>
              <a:buNone/>
            </a:pP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32406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7174C-2433-4D48-936E-DE209978C6CE}"/>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bs-Latn-BA" sz="2800" b="0" kern="1200" cap="all" dirty="0">
                <a:solidFill>
                  <a:schemeClr val="tx2"/>
                </a:solidFill>
                <a:latin typeface="+mj-lt"/>
                <a:ea typeface="+mj-ea"/>
                <a:cs typeface="+mj-cs"/>
              </a:rPr>
              <a:t>Plaćanje dadžbina na isporuku robe</a:t>
            </a:r>
            <a:endParaRPr lang="en-US" sz="2800" b="0" kern="1200" cap="all" dirty="0">
              <a:solidFill>
                <a:schemeClr val="tx2"/>
              </a:solidFill>
              <a:latin typeface="+mj-lt"/>
              <a:ea typeface="+mj-ea"/>
              <a:cs typeface="+mj-cs"/>
            </a:endParaRPr>
          </a:p>
        </p:txBody>
      </p:sp>
      <p:sp>
        <p:nvSpPr>
          <p:cNvPr id="143" name="Rectangle 142">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7" name="Rectangle 14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notebook paper top">
            <a:extLst>
              <a:ext uri="{FF2B5EF4-FFF2-40B4-BE49-F238E27FC236}">
                <a16:creationId xmlns:a16="http://schemas.microsoft.com/office/drawing/2014/main" id="{4BA7BEFC-395A-429A-9C0B-DC503FC7E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189"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B94ADA-1208-4E93-A1AC-797225E0C425}"/>
              </a:ext>
            </a:extLst>
          </p:cNvPr>
          <p:cNvSpPr>
            <a:spLocks noGrp="1"/>
          </p:cNvSpPr>
          <p:nvPr>
            <p:ph idx="1"/>
          </p:nvPr>
        </p:nvSpPr>
        <p:spPr>
          <a:xfrm>
            <a:off x="4382726" y="1896533"/>
            <a:ext cx="6878108" cy="3962266"/>
          </a:xfrm>
        </p:spPr>
        <p:txBody>
          <a:bodyPr vert="horz" lIns="91440" tIns="45720" rIns="91440" bIns="45720" rtlCol="0" anchor="ctr">
            <a:normAutofit lnSpcReduction="10000"/>
          </a:bodyPr>
          <a:lstStyle/>
          <a:p>
            <a:pPr marL="457200"/>
            <a:r>
              <a:rPr lang="bs-Latn-BA" sz="1900" b="1" dirty="0">
                <a:solidFill>
                  <a:schemeClr val="tx1">
                    <a:lumMod val="75000"/>
                    <a:lumOff val="25000"/>
                  </a:schemeClr>
                </a:solidFill>
                <a:effectLst/>
                <a:latin typeface="Calibri" panose="020F0502020204030204" pitchFamily="34" charset="0"/>
                <a:cs typeface="Calibri" panose="020F0502020204030204" pitchFamily="34" charset="0"/>
              </a:rPr>
              <a:t>Online kupovina u praksi često podrazumijeva i dostavu kupljenog proizvoda iz inostranstva, uglavnom putem pošte.</a:t>
            </a:r>
            <a:endParaRPr lang="en-US" sz="19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Osoba koja je naručilac robe ili proizvoda koji se dostavljaju poštanskim putem iz inostranstva je u obavezi plaćanja uvoznih dadžbina</a:t>
            </a:r>
            <a:endParaRPr lang="en-US" sz="19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Pocedura carinjenja i plaćanja uvoznih dadžbina na robu koja je dostavljena u BiH se vrši u skladu sa Zakonom o carinskoj politici BiH i važećim podzakonskim aktima</a:t>
            </a: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Detaljnije o postupku, kategorizaciji pošiljki i načinima obračuna i plaćanja korisno se informirati u Upravi za indirektno oporezivanje BiH.</a:t>
            </a:r>
            <a:endParaRPr lang="en-US" sz="1900" dirty="0">
              <a:solidFill>
                <a:schemeClr val="tx1">
                  <a:lumMod val="75000"/>
                  <a:lumOff val="25000"/>
                </a:schemeClr>
              </a:solidFill>
              <a:effectLst/>
              <a:latin typeface="Calibri" panose="020F0502020204030204" pitchFamily="34" charset="0"/>
              <a:cs typeface="Calibri" panose="020F0502020204030204" pitchFamily="34" charset="0"/>
            </a:endParaRPr>
          </a:p>
          <a:p>
            <a:endParaRPr lang="en-US" sz="1900" dirty="0">
              <a:solidFill>
                <a:schemeClr val="tx1">
                  <a:lumMod val="75000"/>
                  <a:lumOff val="25000"/>
                </a:schemeClr>
              </a:solidFill>
            </a:endParaRPr>
          </a:p>
        </p:txBody>
      </p:sp>
    </p:spTree>
    <p:extLst>
      <p:ext uri="{BB962C8B-B14F-4D97-AF65-F5344CB8AC3E}">
        <p14:creationId xmlns:p14="http://schemas.microsoft.com/office/powerpoint/2010/main" val="41273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ution sign with exclamation icon vector | Free stock vector - 533671 -  Nohat">
            <a:extLst>
              <a:ext uri="{FF2B5EF4-FFF2-40B4-BE49-F238E27FC236}">
                <a16:creationId xmlns:a16="http://schemas.microsoft.com/office/drawing/2014/main" id="{8EF47ABF-7F30-48F2-8198-8D3433F4E3E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2311" b="214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A836E7-5907-4E5E-9762-DE4E682E1DFD}"/>
              </a:ext>
            </a:extLst>
          </p:cNvPr>
          <p:cNvSpPr>
            <a:spLocks noGrp="1"/>
          </p:cNvSpPr>
          <p:nvPr>
            <p:ph type="title"/>
          </p:nvPr>
        </p:nvSpPr>
        <p:spPr>
          <a:xfrm>
            <a:off x="1023870" y="702156"/>
            <a:ext cx="10144260" cy="1013800"/>
          </a:xfrm>
        </p:spPr>
        <p:txBody>
          <a:bodyPr>
            <a:normAutofit/>
          </a:bodyPr>
          <a:lstStyle/>
          <a:p>
            <a:r>
              <a:rPr lang="bs-Latn-BA" dirty="0">
                <a:solidFill>
                  <a:schemeClr val="tx1"/>
                </a:solidFill>
              </a:rPr>
              <a:t>Vrlo je važna zaštita ličnih podataka</a:t>
            </a:r>
          </a:p>
        </p:txBody>
      </p:sp>
      <p:sp>
        <p:nvSpPr>
          <p:cNvPr id="3" name="Content Placeholder 2">
            <a:extLst>
              <a:ext uri="{FF2B5EF4-FFF2-40B4-BE49-F238E27FC236}">
                <a16:creationId xmlns:a16="http://schemas.microsoft.com/office/drawing/2014/main" id="{7308F524-A014-4141-B282-CDC24A174576}"/>
              </a:ext>
            </a:extLst>
          </p:cNvPr>
          <p:cNvSpPr>
            <a:spLocks noGrp="1"/>
          </p:cNvSpPr>
          <p:nvPr>
            <p:ph idx="1"/>
          </p:nvPr>
        </p:nvSpPr>
        <p:spPr>
          <a:xfrm>
            <a:off x="965199" y="2180496"/>
            <a:ext cx="9688005" cy="3678303"/>
          </a:xfrm>
        </p:spPr>
        <p:txBody>
          <a:bodyPr>
            <a:normAutofit fontScale="85000" lnSpcReduction="20000"/>
          </a:bodyPr>
          <a:lstStyle/>
          <a:p>
            <a:pPr algn="just">
              <a:lnSpc>
                <a:spcPct val="115000"/>
              </a:lnSpc>
              <a:spcAft>
                <a:spcPts val="1000"/>
              </a:spcAft>
            </a:pPr>
            <a:r>
              <a:rPr lang="bs-Latn-BA" sz="2100" dirty="0">
                <a:effectLst/>
                <a:latin typeface="Calibri" panose="020F0502020204030204" pitchFamily="34" charset="0"/>
                <a:ea typeface="Calibri" panose="020F0502020204030204" pitchFamily="34" charset="0"/>
                <a:cs typeface="Times New Roman" panose="02020603050405020304" pitchFamily="18" charset="0"/>
              </a:rPr>
              <a:t>Vrlo je važno da ne dostavljate svoje lične podatke putem elektronske pošte na zahtjev nepoznatih ljudi ili institucija. Nemojte nikome davati pristupne podatke, PIN ili CVV  kod na kartici.</a:t>
            </a:r>
          </a:p>
          <a:p>
            <a:pPr algn="just">
              <a:lnSpc>
                <a:spcPct val="115000"/>
              </a:lnSpc>
              <a:spcAft>
                <a:spcPts val="1000"/>
              </a:spcAft>
            </a:pPr>
            <a:r>
              <a:rPr lang="bs-Latn-BA" sz="2100" dirty="0">
                <a:effectLst/>
                <a:latin typeface="Calibri" panose="020F0502020204030204" pitchFamily="34" charset="0"/>
                <a:ea typeface="Calibri" panose="020F0502020204030204" pitchFamily="34" charset="0"/>
                <a:cs typeface="Times New Roman" panose="02020603050405020304" pitchFamily="18" charset="0"/>
              </a:rPr>
              <a:t>Banka ili profesionalna internet prodavnica nikada neće poslati takvu poruku i/ili tražiti navedene podatke, jer su im lični i drugi potrebni podaci već ranije dostavljeni. </a:t>
            </a:r>
          </a:p>
          <a:p>
            <a:pPr algn="just">
              <a:lnSpc>
                <a:spcPct val="115000"/>
              </a:lnSpc>
              <a:spcAft>
                <a:spcPts val="1000"/>
              </a:spcAft>
            </a:pPr>
            <a:r>
              <a:rPr lang="bs-Latn-BA" sz="2100" dirty="0">
                <a:effectLst/>
                <a:latin typeface="Calibri" panose="020F0502020204030204" pitchFamily="34" charset="0"/>
                <a:ea typeface="Calibri" panose="020F0502020204030204" pitchFamily="34" charset="0"/>
                <a:cs typeface="Times New Roman" panose="02020603050405020304" pitchFamily="18" charset="0"/>
              </a:rPr>
              <a:t>Prilikom plaćanja ne koristite link proizvoda koji je poslan kao reklama, nego uvijek to radite preko stranice internet prodavnice.</a:t>
            </a:r>
          </a:p>
          <a:p>
            <a:pPr algn="just">
              <a:lnSpc>
                <a:spcPct val="115000"/>
              </a:lnSpc>
              <a:spcAft>
                <a:spcPts val="1000"/>
              </a:spcAft>
            </a:pPr>
            <a:r>
              <a:rPr lang="bs-Latn-BA" sz="2100" dirty="0">
                <a:effectLst/>
                <a:latin typeface="Calibri" panose="020F0502020204030204" pitchFamily="34" charset="0"/>
                <a:ea typeface="Calibri" panose="020F0502020204030204" pitchFamily="34" charset="0"/>
                <a:cs typeface="Times New Roman" panose="02020603050405020304" pitchFamily="18" charset="0"/>
              </a:rPr>
              <a:t>Postoje međunarodni certifikati za sigurnu online kupovinu, provjerite da li internet prodavnica koja Vas zanima posjeduje neki. </a:t>
            </a:r>
          </a:p>
          <a:p>
            <a:pPr marL="151200" indent="0" algn="just">
              <a:lnSpc>
                <a:spcPct val="115000"/>
              </a:lnSpc>
              <a:spcAft>
                <a:spcPts val="1000"/>
              </a:spcAft>
              <a:buNone/>
            </a:pPr>
            <a:r>
              <a:rPr lang="bs-Latn-BA" sz="2100" dirty="0">
                <a:effectLst/>
                <a:latin typeface="Calibri" panose="020F0502020204030204" pitchFamily="34" charset="0"/>
                <a:ea typeface="Calibri" panose="020F0502020204030204" pitchFamily="34" charset="0"/>
                <a:cs typeface="Times New Roman" panose="02020603050405020304" pitchFamily="18" charset="0"/>
              </a:rPr>
              <a:t> </a:t>
            </a:r>
          </a:p>
          <a:p>
            <a:pPr marL="151200" indent="0">
              <a:lnSpc>
                <a:spcPct val="100000"/>
              </a:lnSpc>
              <a:buNone/>
            </a:pPr>
            <a:r>
              <a:rPr lang="bs-Latn-BA"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pPr>
            <a:endParaRPr lang="bs-Latn-BA" sz="1400" dirty="0"/>
          </a:p>
        </p:txBody>
      </p:sp>
    </p:spTree>
    <p:extLst>
      <p:ext uri="{BB962C8B-B14F-4D97-AF65-F5344CB8AC3E}">
        <p14:creationId xmlns:p14="http://schemas.microsoft.com/office/powerpoint/2010/main" val="253670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BB53F82-F191-4EEB-AB7B-F69E634F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FBB7C-C07E-4728-B344-0F867F5DBB58}"/>
              </a:ext>
            </a:extLst>
          </p:cNvPr>
          <p:cNvSpPr>
            <a:spLocks noGrp="1"/>
          </p:cNvSpPr>
          <p:nvPr>
            <p:ph type="title"/>
          </p:nvPr>
        </p:nvSpPr>
        <p:spPr>
          <a:xfrm>
            <a:off x="581192" y="702156"/>
            <a:ext cx="11029616" cy="1188720"/>
          </a:xfrm>
        </p:spPr>
        <p:txBody>
          <a:bodyPr>
            <a:normAutofit/>
          </a:bodyPr>
          <a:lstStyle/>
          <a:p>
            <a:r>
              <a:rPr lang="bs-Latn-BA"/>
              <a:t>Online kupovina i zaštita potrošača</a:t>
            </a:r>
          </a:p>
        </p:txBody>
      </p:sp>
      <p:sp>
        <p:nvSpPr>
          <p:cNvPr id="44" name="Rectangle 43">
            <a:extLst>
              <a:ext uri="{FF2B5EF4-FFF2-40B4-BE49-F238E27FC236}">
                <a16:creationId xmlns:a16="http://schemas.microsoft.com/office/drawing/2014/main" id="{8616AA08-3831-473D-B61B-89484A33CF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8431B918-3A1C-46BA-9430-CAD97D9DA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8400935A-2F82-4DC4-A4E1-E12EFB8C27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591EEB-00D1-48A7-A9FD-7919C9FB8DFC}"/>
              </a:ext>
            </a:extLst>
          </p:cNvPr>
          <p:cNvSpPr>
            <a:spLocks noGrp="1"/>
          </p:cNvSpPr>
          <p:nvPr>
            <p:ph idx="1"/>
          </p:nvPr>
        </p:nvSpPr>
        <p:spPr>
          <a:xfrm>
            <a:off x="581193" y="2180496"/>
            <a:ext cx="6917210" cy="4045683"/>
          </a:xfrm>
        </p:spPr>
        <p:txBody>
          <a:bodyPr>
            <a:normAutofit fontScale="92500" lnSpcReduction="20000"/>
          </a:bodyPr>
          <a:lstStyle/>
          <a:p>
            <a:r>
              <a:rPr lang="bs-Latn-BA" dirty="0">
                <a:effectLst/>
                <a:latin typeface="Calibri" panose="020F0502020204030204" pitchFamily="34" charset="0"/>
                <a:ea typeface="Calibri" panose="020F0502020204030204" pitchFamily="34" charset="0"/>
                <a:cs typeface="Times New Roman" panose="02020603050405020304" pitchFamily="18" charset="0"/>
              </a:rPr>
              <a:t>U Bosni i Hercegovini postoje zakoni i podzakonski akti koji propisuju politike zaštite </a:t>
            </a:r>
            <a:r>
              <a:rPr lang="bs-Latn-BA" dirty="0" smtClean="0">
                <a:effectLst/>
                <a:latin typeface="Calibri" panose="020F0502020204030204" pitchFamily="34" charset="0"/>
                <a:ea typeface="Calibri" panose="020F0502020204030204" pitchFamily="34" charset="0"/>
                <a:cs typeface="Times New Roman" panose="02020603050405020304" pitchFamily="18" charset="0"/>
              </a:rPr>
              <a:t>potrošača.</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r>
              <a:rPr lang="bs-Latn-BA" dirty="0">
                <a:latin typeface="Calibri" panose="020F0502020204030204" pitchFamily="34" charset="0"/>
                <a:ea typeface="Calibri" panose="020F0502020204030204" pitchFamily="34" charset="0"/>
                <a:cs typeface="Times New Roman" panose="02020603050405020304" pitchFamily="18" charset="0"/>
              </a:rPr>
              <a:t>U smislu pravne norme u Bosni i Hercegovini, online kupovina ili kupovina na daljinu, bez direktnog fizičkog kontakta prodavca i kupca, je također zaštićena odredbama kojima se propisuje zaštita potrošača.</a:t>
            </a:r>
          </a:p>
          <a:p>
            <a:r>
              <a:rPr lang="bs-Latn-BA" dirty="0">
                <a:effectLst/>
                <a:latin typeface="Calibri" panose="020F0502020204030204" pitchFamily="34" charset="0"/>
                <a:ea typeface="Calibri" panose="020F0502020204030204" pitchFamily="34" charset="0"/>
                <a:cs typeface="Times New Roman" panose="02020603050405020304" pitchFamily="18" charset="0"/>
              </a:rPr>
              <a:t>Iako </a:t>
            </a:r>
            <a:r>
              <a:rPr lang="bs-Latn-BA" dirty="0">
                <a:latin typeface="Calibri" panose="020F0502020204030204" pitchFamily="34" charset="0"/>
                <a:ea typeface="Calibri" panose="020F0502020204030204" pitchFamily="34" charset="0"/>
                <a:cs typeface="Times New Roman" panose="02020603050405020304" pitchFamily="18" charset="0"/>
              </a:rPr>
              <a:t>još uvijek kod dijela građana/ki postoje predrasude prema online kupovini, između ostalog i zbog straha da ne postoji zaštita kupca i mogućnost reklamacije, važno je znati da zaštita postoji.</a:t>
            </a:r>
          </a:p>
          <a:p>
            <a:r>
              <a:rPr lang="bs-Latn-BA" sz="1800" dirty="0">
                <a:solidFill>
                  <a:schemeClr val="tx1">
                    <a:lumMod val="75000"/>
                    <a:lumOff val="25000"/>
                  </a:schemeClr>
                </a:solidFill>
                <a:latin typeface="Calibri" panose="020F0502020204030204" pitchFamily="34" charset="0"/>
                <a:cs typeface="Calibri" panose="020F0502020204030204" pitchFamily="34" charset="0"/>
              </a:rPr>
              <a:t>U pravilu sve profesionalne i ozbiljne internet prodavnice također imaju svoje interne politike zaštite naručitelja/kupca u slučaju kašnjenja ili nedostavljanja narudžbe. Savjet je da ove informacije pročitate prije same online narudžbe.</a:t>
            </a:r>
            <a:endParaRPr lang="bs-Latn-BA" dirty="0">
              <a:latin typeface="Calibri" panose="020F0502020204030204" pitchFamily="34" charset="0"/>
              <a:ea typeface="Calibri" panose="020F0502020204030204" pitchFamily="34" charset="0"/>
              <a:cs typeface="Calibri" panose="020F0502020204030204" pitchFamily="34" charset="0"/>
            </a:endParaRPr>
          </a:p>
          <a:p>
            <a:r>
              <a:rPr lang="bs-Latn-BA" dirty="0" err="1">
                <a:effectLst/>
                <a:latin typeface="Calibri" panose="020F0502020204030204" pitchFamily="34" charset="0"/>
                <a:ea typeface="Calibri" panose="020F0502020204030204" pitchFamily="34" charset="0"/>
                <a:cs typeface="Times New Roman" panose="02020603050405020304" pitchFamily="18" charset="0"/>
              </a:rPr>
              <a:t>Ombudsmen</a:t>
            </a:r>
            <a:r>
              <a:rPr lang="bs-Latn-BA" dirty="0">
                <a:effectLst/>
                <a:latin typeface="Calibri" panose="020F0502020204030204" pitchFamily="34" charset="0"/>
                <a:ea typeface="Calibri" panose="020F0502020204030204" pitchFamily="34" charset="0"/>
                <a:cs typeface="Times New Roman" panose="02020603050405020304" pitchFamily="18" charset="0"/>
              </a:rPr>
              <a:t> z</a:t>
            </a:r>
            <a:r>
              <a:rPr lang="bs-Latn-BA" dirty="0">
                <a:latin typeface="Calibri" panose="020F0502020204030204" pitchFamily="34" charset="0"/>
                <a:ea typeface="Calibri" panose="020F0502020204030204" pitchFamily="34" charset="0"/>
                <a:cs typeface="Times New Roman" panose="02020603050405020304" pitchFamily="18" charset="0"/>
              </a:rPr>
              <a:t>a zaštitu potrošača BiH je institucija kojoj je moguće uputiti žalbu i u slučaju online kupovine.</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
        <p:nvSpPr>
          <p:cNvPr id="50" name="Rectangle 49">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45E3496B-9A9D-4B9C-A5D9-7A4F21049594}"/>
              </a:ext>
            </a:extLst>
          </p:cNvPr>
          <p:cNvPicPr>
            <a:picLocks noChangeAspect="1" noChangeArrowheads="1"/>
          </p:cNvPicPr>
          <p:nvPr/>
        </p:nvPicPr>
        <p:blipFill rotWithShape="1">
          <a:blip r:embed="rId2">
            <a:extLst>
              <a:ext uri="{837473B0-CC2E-450A-ABE3-18F120FF3D39}">
                <a1611:picAttrSrcUrl xmlns:a1611="http://schemas.microsoft.com/office/drawing/2016/11/main" xmlns="" r:id="rId3"/>
              </a:ext>
            </a:extLst>
          </a:blip>
          <a:srcRect l="31641" r="32282"/>
          <a:stretch/>
        </p:blipFill>
        <p:spPr bwMode="auto">
          <a:xfrm>
            <a:off x="8801750" y="2499053"/>
            <a:ext cx="2184111" cy="340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7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7174C-2433-4D48-936E-DE209978C6CE}"/>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bs-Latn-BA" sz="2800" b="0" kern="1200" cap="all" dirty="0">
                <a:solidFill>
                  <a:schemeClr val="tx2"/>
                </a:solidFill>
                <a:latin typeface="+mj-lt"/>
                <a:ea typeface="+mj-ea"/>
                <a:cs typeface="+mj-cs"/>
              </a:rPr>
              <a:t>Online kupovina i reklamacije</a:t>
            </a:r>
            <a:endParaRPr lang="en-US" sz="2800" b="0" kern="1200" cap="all" dirty="0">
              <a:solidFill>
                <a:schemeClr val="tx2"/>
              </a:solidFill>
              <a:latin typeface="+mj-lt"/>
              <a:ea typeface="+mj-ea"/>
              <a:cs typeface="+mj-cs"/>
            </a:endParaRPr>
          </a:p>
        </p:txBody>
      </p:sp>
      <p:sp>
        <p:nvSpPr>
          <p:cNvPr id="143" name="Rectangle 142">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7" name="Rectangle 14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woman working business">
            <a:extLst>
              <a:ext uri="{FF2B5EF4-FFF2-40B4-BE49-F238E27FC236}">
                <a16:creationId xmlns:a16="http://schemas.microsoft.com/office/drawing/2014/main" id="{A0B2B950-B605-46E0-BF6C-6E18235F6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93" r="8896"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B94ADA-1208-4E93-A1AC-797225E0C425}"/>
              </a:ext>
            </a:extLst>
          </p:cNvPr>
          <p:cNvSpPr>
            <a:spLocks noGrp="1"/>
          </p:cNvSpPr>
          <p:nvPr>
            <p:ph idx="1"/>
          </p:nvPr>
        </p:nvSpPr>
        <p:spPr>
          <a:xfrm>
            <a:off x="4382726" y="1896533"/>
            <a:ext cx="6878108" cy="3962266"/>
          </a:xfrm>
        </p:spPr>
        <p:txBody>
          <a:bodyPr vert="horz" lIns="91440" tIns="45720" rIns="91440" bIns="45720" rtlCol="0" anchor="ctr">
            <a:normAutofit/>
          </a:bodyPr>
          <a:lstStyle/>
          <a:p>
            <a:pPr marL="457200"/>
            <a:r>
              <a:rPr lang="bs-Latn-BA" sz="1900" b="1" dirty="0">
                <a:solidFill>
                  <a:schemeClr val="tx1">
                    <a:lumMod val="75000"/>
                    <a:lumOff val="25000"/>
                  </a:schemeClr>
                </a:solidFill>
                <a:effectLst/>
                <a:latin typeface="Calibri" panose="020F0502020204030204" pitchFamily="34" charset="0"/>
                <a:cs typeface="Calibri" panose="020F0502020204030204" pitchFamily="34" charset="0"/>
              </a:rPr>
              <a:t>Na robu ili proizvode kupljene online možete uložiti reklamaciju</a:t>
            </a:r>
            <a:endParaRPr lang="en-US" sz="19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Ukoliko Vam kupljena roba ili proizvod ne odgovaraju, imate pravu na reklamaciju u skladu sa Zakonom o zaštiti potrošača BiH.</a:t>
            </a:r>
            <a:endParaRPr lang="en-US" sz="19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Obično je potrebno da u reklamaciji navedete broj narudžbe (putem telefona ili </a:t>
            </a:r>
            <a:r>
              <a:rPr lang="bs-Latn-BA" sz="1900" dirty="0" smtClean="0">
                <a:solidFill>
                  <a:schemeClr val="tx1">
                    <a:lumMod val="75000"/>
                    <a:lumOff val="25000"/>
                  </a:schemeClr>
                </a:solidFill>
                <a:effectLst/>
                <a:latin typeface="Calibri" panose="020F0502020204030204" pitchFamily="34" charset="0"/>
                <a:cs typeface="Calibri" panose="020F0502020204030204" pitchFamily="34" charset="0"/>
              </a:rPr>
              <a:t>emaila</a:t>
            </a:r>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 uz opis reklamacije i broj računa.</a:t>
            </a:r>
            <a:endParaRPr lang="en-US" sz="1900" b="1"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latin typeface="Calibri" panose="020F0502020204030204" pitchFamily="34" charset="0"/>
                <a:cs typeface="Calibri" panose="020F0502020204030204" pitchFamily="34" charset="0"/>
              </a:rPr>
              <a:t>Rok za reklamaciju je 15 dana od dana isporuke.</a:t>
            </a:r>
            <a:endParaRPr lang="en-US" sz="1900" dirty="0">
              <a:solidFill>
                <a:schemeClr val="tx1">
                  <a:lumMod val="75000"/>
                  <a:lumOff val="25000"/>
                </a:schemeClr>
              </a:solidFill>
              <a:latin typeface="Calibri" panose="020F0502020204030204" pitchFamily="34" charset="0"/>
              <a:cs typeface="Calibri" panose="020F0502020204030204" pitchFamily="34" charset="0"/>
            </a:endParaRPr>
          </a:p>
          <a:p>
            <a:pPr marL="457200"/>
            <a:r>
              <a:rPr lang="bs-Latn-BA" sz="1900" dirty="0">
                <a:solidFill>
                  <a:schemeClr val="tx1">
                    <a:lumMod val="75000"/>
                    <a:lumOff val="25000"/>
                  </a:schemeClr>
                </a:solidFill>
                <a:effectLst/>
                <a:latin typeface="Calibri" panose="020F0502020204030204" pitchFamily="34" charset="0"/>
                <a:cs typeface="Calibri" panose="020F0502020204030204" pitchFamily="34" charset="0"/>
              </a:rPr>
              <a:t>Ako prilikom isporuke robe/proizvoda primjetite oštećenje, ne preuzimajte </a:t>
            </a:r>
            <a:r>
              <a:rPr lang="bs-Latn-BA" sz="1900" dirty="0" smtClean="0">
                <a:solidFill>
                  <a:schemeClr val="tx1">
                    <a:lumMod val="75000"/>
                    <a:lumOff val="25000"/>
                  </a:schemeClr>
                </a:solidFill>
                <a:effectLst/>
                <a:latin typeface="Calibri" panose="020F0502020204030204" pitchFamily="34" charset="0"/>
                <a:cs typeface="Calibri" panose="020F0502020204030204" pitchFamily="34" charset="0"/>
              </a:rPr>
              <a:t>robu/proizvod.</a:t>
            </a:r>
            <a:endParaRPr lang="bs-Latn-BA" sz="1900" dirty="0">
              <a:solidFill>
                <a:schemeClr val="tx1">
                  <a:lumMod val="75000"/>
                  <a:lumOff val="25000"/>
                </a:schemeClr>
              </a:solidFill>
              <a:effectLst/>
              <a:latin typeface="Calibri" panose="020F0502020204030204" pitchFamily="34" charset="0"/>
              <a:cs typeface="Calibri" panose="020F0502020204030204" pitchFamily="34" charset="0"/>
            </a:endParaRPr>
          </a:p>
          <a:p>
            <a:endParaRPr lang="en-US" sz="1900" dirty="0">
              <a:solidFill>
                <a:schemeClr val="tx1">
                  <a:lumMod val="75000"/>
                  <a:lumOff val="25000"/>
                </a:schemeClr>
              </a:solidFill>
            </a:endParaRPr>
          </a:p>
        </p:txBody>
      </p:sp>
    </p:spTree>
    <p:extLst>
      <p:ext uri="{BB962C8B-B14F-4D97-AF65-F5344CB8AC3E}">
        <p14:creationId xmlns:p14="http://schemas.microsoft.com/office/powerpoint/2010/main" val="87667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836E7-5907-4E5E-9762-DE4E682E1DFD}"/>
              </a:ext>
            </a:extLst>
          </p:cNvPr>
          <p:cNvSpPr>
            <a:spLocks noGrp="1"/>
          </p:cNvSpPr>
          <p:nvPr>
            <p:ph type="title"/>
          </p:nvPr>
        </p:nvSpPr>
        <p:spPr>
          <a:xfrm>
            <a:off x="584201" y="702156"/>
            <a:ext cx="7011413" cy="1013800"/>
          </a:xfrm>
        </p:spPr>
        <p:txBody>
          <a:bodyPr>
            <a:normAutofit/>
          </a:bodyPr>
          <a:lstStyle/>
          <a:p>
            <a:r>
              <a:rPr lang="bs-Latn-BA" dirty="0">
                <a:solidFill>
                  <a:schemeClr val="tx2"/>
                </a:solidFill>
              </a:rPr>
              <a:t>Važno je ponoviti</a:t>
            </a:r>
          </a:p>
        </p:txBody>
      </p:sp>
      <p:sp>
        <p:nvSpPr>
          <p:cNvPr id="137" name="Rectangle 136">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308F524-A014-4141-B282-CDC24A174576}"/>
              </a:ext>
            </a:extLst>
          </p:cNvPr>
          <p:cNvSpPr>
            <a:spLocks noGrp="1"/>
          </p:cNvSpPr>
          <p:nvPr>
            <p:ph idx="1"/>
          </p:nvPr>
        </p:nvSpPr>
        <p:spPr>
          <a:xfrm>
            <a:off x="584200" y="2193578"/>
            <a:ext cx="7011413" cy="3962266"/>
          </a:xfrm>
        </p:spPr>
        <p:txBody>
          <a:bodyPr>
            <a:normAutofit fontScale="92500" lnSpcReduction="20000"/>
          </a:bodyPr>
          <a:lstStyle/>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Vodite računa o sigurnosti web stranice putem koje naručujete i plaćate robu ili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proizvod.</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Dok vršite online kupovinu ne ostavljajte uređaj na kojem radite bez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nadzora.</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Informirajte se o iskustvima i poslovnosti internet prodavca</a:t>
            </a:r>
            <a:r>
              <a:rPr lang="bs-Latn-BA" sz="1800" dirty="0">
                <a:latin typeface="Calibri" panose="020F0502020204030204" pitchFamily="34" charset="0"/>
                <a:ea typeface="Calibri" panose="020F0502020204030204" pitchFamily="34" charset="0"/>
                <a:cs typeface="Times New Roman" panose="02020603050405020304" pitchFamily="18" charset="0"/>
              </a:rPr>
              <a:t> -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forumi, recenzije, iskustva drugih </a:t>
            </a:r>
            <a:r>
              <a:rPr lang="bs-Latn-BA" sz="1800" dirty="0">
                <a:latin typeface="Calibri" panose="020F0502020204030204" pitchFamily="34" charset="0"/>
                <a:ea typeface="Calibri" panose="020F0502020204030204" pitchFamily="34" charset="0"/>
                <a:cs typeface="Times New Roman" panose="02020603050405020304" pitchFamily="18" charset="0"/>
              </a:rPr>
              <a:t>mogu biti</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 korisni izvor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informacija.</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Ne dijelite svoje lične podatke putem elektronske pošte ili na zahtjeve lica ili institucija koje su Vam nepoznati. Uvijek sa dužnom pažnjom provjerite svaki zahtjev kojim se traži dostava nekog Vašeg ličnog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podatka.</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Provjerite da li internet prodavnica posjeduje međunarodne certifikate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sigurnosti.</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Znajte da imate zaštitu kao potrošač i prilikom online </a:t>
            </a:r>
            <a:r>
              <a:rPr lang="bs-Latn-BA" sz="1800" dirty="0" smtClean="0">
                <a:effectLst/>
                <a:latin typeface="Calibri" panose="020F0502020204030204" pitchFamily="34" charset="0"/>
                <a:ea typeface="Calibri" panose="020F0502020204030204" pitchFamily="34" charset="0"/>
                <a:cs typeface="Times New Roman" panose="02020603050405020304" pitchFamily="18" charset="0"/>
              </a:rPr>
              <a:t>kupovine.</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0000"/>
              </a:lnSpc>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pPr>
            <a:endParaRPr lang="bs-Latn-BA" sz="1600" dirty="0"/>
          </a:p>
        </p:txBody>
      </p:sp>
      <p:pic>
        <p:nvPicPr>
          <p:cNvPr id="4098" name="Picture 2">
            <a:extLst>
              <a:ext uri="{FF2B5EF4-FFF2-40B4-BE49-F238E27FC236}">
                <a16:creationId xmlns:a16="http://schemas.microsoft.com/office/drawing/2014/main" id="{8EF47ABF-7F30-48F2-8198-8D3433F4E3E5}"/>
              </a:ext>
            </a:extLst>
          </p:cNvPr>
          <p:cNvPicPr>
            <a:picLocks noChangeAspect="1" noChangeArrowheads="1"/>
          </p:cNvPicPr>
          <p:nvPr/>
        </p:nvPicPr>
        <p:blipFill rotWithShape="1">
          <a:blip r:embed="rId2">
            <a:extLst>
              <a:ext uri="{837473B0-CC2E-450A-ABE3-18F120FF3D39}">
                <a1611:picAttrSrcUrl xmlns:a1611="http://schemas.microsoft.com/office/drawing/2016/11/main" xmlns="" r:id="rId3"/>
              </a:ext>
            </a:extLst>
          </a:blip>
          <a:srcRect l="35863" r="3" b="3"/>
          <a:stretch/>
        </p:blipFill>
        <p:spPr bwMode="auto">
          <a:xfrm>
            <a:off x="8042147"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B8DB28-FA7D-4C33-BBA2-6D73D0156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BBH upgrades its statistics of foreign direct investments - FENA.NEWS">
            <a:extLst>
              <a:ext uri="{FF2B5EF4-FFF2-40B4-BE49-F238E27FC236}">
                <a16:creationId xmlns:a16="http://schemas.microsoft.com/office/drawing/2014/main" id="{9D4896C0-B31B-4437-8F77-93944A7C5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r="720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64FF5A0-304A-44DA-A4D4-A1E66D92F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D43769B-7D6E-4E76-B810-BEC3B774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597643"/>
            <a:ext cx="7503665" cy="5794689"/>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EEC13A-AB0B-4397-814E-EF3199EA50CD}"/>
              </a:ext>
            </a:extLst>
          </p:cNvPr>
          <p:cNvSpPr>
            <a:spLocks noGrp="1"/>
          </p:cNvSpPr>
          <p:nvPr>
            <p:ph type="title"/>
          </p:nvPr>
        </p:nvSpPr>
        <p:spPr>
          <a:xfrm>
            <a:off x="673856" y="1131195"/>
            <a:ext cx="7034288" cy="1247938"/>
          </a:xfrm>
        </p:spPr>
        <p:txBody>
          <a:bodyPr anchor="ctr">
            <a:normAutofit/>
          </a:bodyPr>
          <a:lstStyle/>
          <a:p>
            <a:r>
              <a:rPr lang="bs-Latn-BA">
                <a:solidFill>
                  <a:srgbClr val="FFFFFF"/>
                </a:solidFill>
              </a:rPr>
              <a:t>O CENTRALNOJ BANCI BOSNE I HERCEGOVINE</a:t>
            </a:r>
          </a:p>
        </p:txBody>
      </p:sp>
      <p:sp>
        <p:nvSpPr>
          <p:cNvPr id="3" name="Content Placeholder 2">
            <a:extLst>
              <a:ext uri="{FF2B5EF4-FFF2-40B4-BE49-F238E27FC236}">
                <a16:creationId xmlns:a16="http://schemas.microsoft.com/office/drawing/2014/main" id="{2AF3F32E-61BA-4569-961F-89D250B47BB4}"/>
              </a:ext>
            </a:extLst>
          </p:cNvPr>
          <p:cNvSpPr>
            <a:spLocks noGrp="1"/>
          </p:cNvSpPr>
          <p:nvPr>
            <p:ph idx="1"/>
          </p:nvPr>
        </p:nvSpPr>
        <p:spPr>
          <a:xfrm>
            <a:off x="670885" y="2438400"/>
            <a:ext cx="7037222" cy="3376252"/>
          </a:xfrm>
        </p:spPr>
        <p:txBody>
          <a:bodyPr>
            <a:normAutofit lnSpcReduction="10000"/>
          </a:bodyPr>
          <a:lstStyle/>
          <a:p>
            <a:pPr marR="0" lvl="0" defTabSz="914400" rtl="0" eaLnBrk="0" fontAlgn="base" latinLnBrk="0" hangingPunct="0">
              <a:lnSpc>
                <a:spcPct val="100000"/>
              </a:lnSpc>
              <a:spcBef>
                <a:spcPts val="600"/>
              </a:spcBef>
              <a:spcAft>
                <a:spcPct val="0"/>
              </a:spcAft>
              <a:buClrTx/>
              <a:buSzPct val="100000"/>
              <a:buFont typeface="Wingdings" pitchFamily="2" charset="2"/>
              <a:buChar char="§"/>
              <a:tabLst/>
              <a:defRPr/>
            </a:pP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Centralna banka Bosne i Hercegovine je osnovana 20.06.1997. godine Zakonom o Centralnoj banci, </a:t>
            </a:r>
            <a:r>
              <a:rPr lang="bs-Latn-BA" sz="13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Zakon </a:t>
            </a: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je </a:t>
            </a:r>
            <a:r>
              <a:rPr lang="bs-Latn-BA" sz="13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usvojila </a:t>
            </a:r>
            <a:r>
              <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t>
            </a:r>
            <a:r>
              <a:rPr lang="bs-Latn-BA" sz="13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arlamentrana skupština </a:t>
            </a: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BiH. </a:t>
            </a:r>
            <a:endPar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R="0" lvl="0" defTabSz="914400" rtl="0" eaLnBrk="0" fontAlgn="base" latinLnBrk="0" hangingPunct="0">
              <a:lnSpc>
                <a:spcPct val="100000"/>
              </a:lnSpc>
              <a:spcBef>
                <a:spcPts val="600"/>
              </a:spcBef>
              <a:spcAft>
                <a:spcPct val="0"/>
              </a:spcAft>
              <a:buClrTx/>
              <a:buSzPct val="100000"/>
              <a:buFont typeface="Wingdings" pitchFamily="2" charset="2"/>
              <a:buChar char="§"/>
              <a:tabLst/>
              <a:defRPr/>
            </a:pP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Centralna banka BiH je počela sa radom 11.08.1997. godine. </a:t>
            </a:r>
          </a:p>
          <a:p>
            <a:pPr>
              <a:lnSpc>
                <a:spcPct val="100000"/>
              </a:lnSpc>
              <a:spcAft>
                <a:spcPts val="1000"/>
              </a:spcAft>
              <a:buFont typeface="Wingdings" panose="05000000000000000000" pitchFamily="2" charset="2"/>
              <a:buChar char="§"/>
            </a:pP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Zadatak Centralne banke Bosne i Hercegovine jeste da brine da KM bude stabilna i sigurno sredstvo plaćanja.</a:t>
            </a:r>
          </a:p>
          <a:p>
            <a:pPr>
              <a:lnSpc>
                <a:spcPct val="100000"/>
              </a:lnSpc>
              <a:spcAft>
                <a:spcPts val="1000"/>
              </a:spcAft>
              <a:buFont typeface="Wingdings" panose="05000000000000000000" pitchFamily="2" charset="2"/>
              <a:buChar char="§"/>
            </a:pPr>
            <a:r>
              <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Centralna banka BiH obavlja niz važnih funkcija, a one se odnose na monetarnu politiku, upravljanje deviznim rezervama, finansijsku stabilnost, </a:t>
            </a:r>
            <a:r>
              <a:rPr lang="bs-Latn-BA" sz="13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održavanje</a:t>
            </a:r>
            <a:r>
              <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platnih sistema zemlje, izdavanje novčanica i kovanica BiH, prikupljanje i objava statističkih podataka, međunarodna saradnja, uloga fiskalnog agenta i društveno odgovorna uloga.    </a:t>
            </a:r>
            <a:endPar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buFont typeface="Wingdings" panose="05000000000000000000" pitchFamily="2" charset="2"/>
              <a:buChar char="§"/>
            </a:pPr>
            <a:r>
              <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Finansijska edukacija stanovništva je jedna od </a:t>
            </a:r>
            <a:r>
              <a:rPr lang="bs-Latn-BA" sz="13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novijih </a:t>
            </a:r>
            <a:r>
              <a:rPr lang="bs-Latn-BA" sz="1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funkcija Centralne banke Bosne i Hercegovine. </a:t>
            </a:r>
          </a:p>
          <a:p>
            <a:pPr>
              <a:lnSpc>
                <a:spcPct val="100000"/>
              </a:lnSpc>
              <a:spcAft>
                <a:spcPts val="1000"/>
              </a:spcAft>
              <a:buFont typeface="Wingdings" panose="05000000000000000000" pitchFamily="2" charset="2"/>
              <a:buChar char="§"/>
            </a:pP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 detaljnije informacije o radu i nadležnostima Centralne banke Bosne i Hercegovine posjeti web stranicu </a:t>
            </a:r>
            <a:r>
              <a:rPr lang="bs-Latn-BA" sz="13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3"/>
              </a:rPr>
              <a:t>www.cbbh.ba</a:t>
            </a:r>
            <a:r>
              <a:rPr lang="bs-Latn-BA"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0000"/>
              </a:lnSpc>
            </a:pPr>
            <a:endParaRPr lang="bs-Latn-BA" sz="1300" dirty="0">
              <a:solidFill>
                <a:srgbClr val="FFFFFF"/>
              </a:solidFill>
            </a:endParaRPr>
          </a:p>
        </p:txBody>
      </p:sp>
    </p:spTree>
    <p:extLst>
      <p:ext uri="{BB962C8B-B14F-4D97-AF65-F5344CB8AC3E}">
        <p14:creationId xmlns:p14="http://schemas.microsoft.com/office/powerpoint/2010/main" val="41863341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8731303-E439-4AE2-88EA-5766DB106DC9}"/>
              </a:ext>
            </a:extLst>
          </p:cNvPr>
          <p:cNvSpPr>
            <a:spLocks noGrp="1"/>
          </p:cNvSpPr>
          <p:nvPr>
            <p:ph type="title"/>
          </p:nvPr>
        </p:nvSpPr>
        <p:spPr>
          <a:xfrm>
            <a:off x="581193" y="702155"/>
            <a:ext cx="6309003" cy="3665659"/>
          </a:xfrm>
        </p:spPr>
        <p:txBody>
          <a:bodyPr>
            <a:normAutofit/>
          </a:bodyPr>
          <a:lstStyle/>
          <a:p>
            <a:r>
              <a:rPr lang="bs-Latn-BA" dirty="0">
                <a:solidFill>
                  <a:schemeClr val="tx2"/>
                </a:solidFill>
              </a:rPr>
              <a:t>                              </a:t>
            </a:r>
            <a:r>
              <a:rPr lang="bs-Latn-BA" sz="5400" dirty="0">
                <a:solidFill>
                  <a:schemeClr val="tx2"/>
                </a:solidFill>
              </a:rPr>
              <a:t>Pitanja?</a:t>
            </a:r>
          </a:p>
        </p:txBody>
      </p:sp>
      <p:sp>
        <p:nvSpPr>
          <p:cNvPr id="31" name="Rectangle 3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2332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34D440-E359-4CB9-B8E8-81977A860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957"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6" name="Picture 5">
            <a:extLst>
              <a:ext uri="{FF2B5EF4-FFF2-40B4-BE49-F238E27FC236}">
                <a16:creationId xmlns:a16="http://schemas.microsoft.com/office/drawing/2014/main" id="{0FC71839-31AC-4C20-80B4-A17027F18545}"/>
              </a:ext>
            </a:extLst>
          </p:cNvPr>
          <p:cNvPicPr>
            <a:picLocks noChangeAspect="1"/>
          </p:cNvPicPr>
          <p:nvPr/>
        </p:nvPicPr>
        <p:blipFill>
          <a:blip r:embed="rId2"/>
          <a:stretch>
            <a:fillRect/>
          </a:stretch>
        </p:blipFill>
        <p:spPr>
          <a:xfrm>
            <a:off x="536246" y="3654288"/>
            <a:ext cx="3217333" cy="571077"/>
          </a:xfrm>
          <a:prstGeom prst="rect">
            <a:avLst/>
          </a:prstGeom>
        </p:spPr>
      </p:pic>
      <p:sp>
        <p:nvSpPr>
          <p:cNvPr id="13" name="Rectangle 12">
            <a:extLst>
              <a:ext uri="{FF2B5EF4-FFF2-40B4-BE49-F238E27FC236}">
                <a16:creationId xmlns:a16="http://schemas.microsoft.com/office/drawing/2014/main" id="{D288FC14-B788-4FBC-9C5E-BC4892F5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6E0CCE-A5BC-4D48-A896-79C644DC94F1}"/>
              </a:ext>
            </a:extLst>
          </p:cNvPr>
          <p:cNvSpPr>
            <a:spLocks noGrp="1"/>
          </p:cNvSpPr>
          <p:nvPr>
            <p:ph type="title"/>
          </p:nvPr>
        </p:nvSpPr>
        <p:spPr>
          <a:xfrm>
            <a:off x="5204707" y="578599"/>
            <a:ext cx="6400367" cy="1310080"/>
          </a:xfrm>
        </p:spPr>
        <p:txBody>
          <a:bodyPr anchor="ctr">
            <a:normAutofit/>
          </a:bodyPr>
          <a:lstStyle/>
          <a:p>
            <a:endParaRPr lang="bs-Latn-BA" b="1" dirty="0">
              <a:solidFill>
                <a:srgbClr val="FFFFFF"/>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F2C595E-0B3A-467B-8581-7ED39FF54AED}"/>
              </a:ext>
            </a:extLst>
          </p:cNvPr>
          <p:cNvSpPr>
            <a:spLocks noGrp="1"/>
          </p:cNvSpPr>
          <p:nvPr>
            <p:ph idx="1"/>
          </p:nvPr>
        </p:nvSpPr>
        <p:spPr>
          <a:xfrm>
            <a:off x="5207590" y="2194527"/>
            <a:ext cx="6397545" cy="4061676"/>
          </a:xfrm>
        </p:spPr>
        <p:txBody>
          <a:bodyPr>
            <a:normAutofit/>
          </a:bodyPr>
          <a:lstStyle/>
          <a:p>
            <a:pPr marL="0" indent="0" algn="ctr" rtl="0" eaLnBrk="1" fontAlgn="t" latinLnBrk="0" hangingPunct="1">
              <a:spcBef>
                <a:spcPts val="0"/>
              </a:spcBef>
              <a:buNone/>
            </a:pPr>
            <a:r>
              <a:rPr lang="bs-Latn-BA" sz="3600" b="1" dirty="0">
                <a:solidFill>
                  <a:srgbClr val="FFFFFF"/>
                </a:solidFill>
                <a:effectLst>
                  <a:outerShdw blurRad="38100" dist="38100" dir="2700000" algn="tl">
                    <a:srgbClr val="000000">
                      <a:alpha val="43137"/>
                    </a:srgbClr>
                  </a:outerShdw>
                </a:effectLst>
              </a:rPr>
              <a:t>HVALA NA PAŽNJI ! </a:t>
            </a:r>
          </a:p>
        </p:txBody>
      </p:sp>
      <p:pic>
        <p:nvPicPr>
          <p:cNvPr id="4" name="Picture 3">
            <a:extLst>
              <a:ext uri="{FF2B5EF4-FFF2-40B4-BE49-F238E27FC236}">
                <a16:creationId xmlns:a16="http://schemas.microsoft.com/office/drawing/2014/main" id="{CEBC1DBB-284E-4FB8-9D87-D3B3462F2281}"/>
              </a:ext>
            </a:extLst>
          </p:cNvPr>
          <p:cNvPicPr>
            <a:picLocks noChangeAspect="1"/>
          </p:cNvPicPr>
          <p:nvPr/>
        </p:nvPicPr>
        <p:blipFill>
          <a:blip r:embed="rId3"/>
          <a:stretch>
            <a:fillRect/>
          </a:stretch>
        </p:blipFill>
        <p:spPr>
          <a:xfrm>
            <a:off x="1212144" y="1486633"/>
            <a:ext cx="1865538" cy="1140051"/>
          </a:xfrm>
          <a:prstGeom prst="rect">
            <a:avLst/>
          </a:prstGeom>
        </p:spPr>
      </p:pic>
    </p:spTree>
    <p:extLst>
      <p:ext uri="{BB962C8B-B14F-4D97-AF65-F5344CB8AC3E}">
        <p14:creationId xmlns:p14="http://schemas.microsoft.com/office/powerpoint/2010/main" val="9138080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EEE34-CCCF-42D3-BCC1-66A29F9FEC76}"/>
              </a:ext>
            </a:extLst>
          </p:cNvPr>
          <p:cNvSpPr>
            <a:spLocks noGrp="1"/>
          </p:cNvSpPr>
          <p:nvPr>
            <p:ph type="title"/>
          </p:nvPr>
        </p:nvSpPr>
        <p:spPr>
          <a:xfrm>
            <a:off x="581192" y="1124999"/>
            <a:ext cx="4076149" cy="4608003"/>
          </a:xfrm>
        </p:spPr>
        <p:txBody>
          <a:bodyPr anchor="ctr">
            <a:normAutofit/>
          </a:bodyPr>
          <a:lstStyle/>
          <a:p>
            <a:r>
              <a:rPr lang="bs-Latn-BA" sz="4000" dirty="0">
                <a:solidFill>
                  <a:schemeClr val="accent1"/>
                </a:solidFill>
              </a:rPr>
              <a:t>FINANSIJSKA EDUKACIJA O online i internet kupovini IMA ZA CILJ....</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F8E8AE4-C63F-4C65-911C-E581953D2D8F}"/>
              </a:ext>
            </a:extLst>
          </p:cNvPr>
          <p:cNvSpPr>
            <a:spLocks noGrp="1"/>
          </p:cNvSpPr>
          <p:nvPr>
            <p:ph idx="1"/>
          </p:nvPr>
        </p:nvSpPr>
        <p:spPr>
          <a:xfrm>
            <a:off x="5117586" y="1124998"/>
            <a:ext cx="6143248" cy="4608003"/>
          </a:xfrm>
        </p:spPr>
        <p:txBody>
          <a:bodyPr>
            <a:normAutofit/>
          </a:bodyPr>
          <a:lstStyle/>
          <a:p>
            <a:pPr marL="360000" marR="0" lvl="0" indent="-360000" defTabSz="914400" rtl="0" eaLnBrk="0" fontAlgn="base" latinLnBrk="0" hangingPunct="0">
              <a:spcBef>
                <a:spcPts val="1800"/>
              </a:spcBef>
              <a:spcAft>
                <a:spcPct val="0"/>
              </a:spcAft>
              <a:buSzPct val="100000"/>
              <a:buFont typeface="Wingdings" pitchFamily="2" charset="2"/>
              <a:buChar char="§"/>
              <a:tabLst/>
              <a:defRPr/>
            </a:pP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Da ti </a:t>
            </a:r>
            <a:r>
              <a:rPr kumimoji="0" lang="hr-BA"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objasni</a:t>
            </a: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hr-BA" sz="2000" dirty="0">
                <a:latin typeface="Calibri" panose="020F0502020204030204" pitchFamily="34" charset="0"/>
                <a:cs typeface="Calibri" panose="020F0502020204030204" pitchFamily="34" charset="0"/>
              </a:rPr>
              <a:t>način </a:t>
            </a:r>
            <a:r>
              <a:rPr lang="hr-BA" sz="2000" dirty="0" smtClean="0">
                <a:latin typeface="Calibri" panose="020F0502020204030204" pitchFamily="34" charset="0"/>
                <a:cs typeface="Calibri" panose="020F0502020204030204" pitchFamily="34" charset="0"/>
              </a:rPr>
              <a:t>funkcioniranja </a:t>
            </a:r>
            <a:r>
              <a:rPr lang="hr-BA" sz="2000" dirty="0">
                <a:latin typeface="Calibri" panose="020F0502020204030204" pitchFamily="34" charset="0"/>
                <a:cs typeface="Calibri" panose="020F0502020204030204" pitchFamily="34" charset="0"/>
              </a:rPr>
              <a:t>i karakteristike online ili kupovine putem interneta</a:t>
            </a:r>
          </a:p>
          <a:p>
            <a:pPr marL="360000" marR="0" lvl="0" indent="-360000" defTabSz="914400" rtl="0" eaLnBrk="0" fontAlgn="base" latinLnBrk="0" hangingPunct="0">
              <a:spcBef>
                <a:spcPts val="1800"/>
              </a:spcBef>
              <a:spcAft>
                <a:spcPct val="0"/>
              </a:spcAft>
              <a:buSzPct val="100000"/>
              <a:buFont typeface="Wingdings" pitchFamily="2" charset="2"/>
              <a:buChar char="§"/>
              <a:tabLst/>
              <a:defRPr/>
            </a:pPr>
            <a:r>
              <a:rPr lang="hr-BA" sz="2000" dirty="0">
                <a:latin typeface="Calibri" panose="020F0502020204030204" pitchFamily="34" charset="0"/>
                <a:cs typeface="Calibri" panose="020F0502020204030204" pitchFamily="34" charset="0"/>
              </a:rPr>
              <a:t>Da ti </a:t>
            </a:r>
            <a:r>
              <a:rPr lang="hr-BA" sz="2000" b="1" dirty="0">
                <a:latin typeface="Calibri" panose="020F0502020204030204" pitchFamily="34" charset="0"/>
                <a:cs typeface="Calibri" panose="020F0502020204030204" pitchFamily="34" charset="0"/>
              </a:rPr>
              <a:t>objasni </a:t>
            </a:r>
            <a:r>
              <a:rPr lang="hr-BA" sz="2000" dirty="0">
                <a:latin typeface="Calibri" panose="020F0502020204030204" pitchFamily="34" charset="0"/>
                <a:cs typeface="Calibri" panose="020F0502020204030204" pitchFamily="34" charset="0"/>
              </a:rPr>
              <a:t>ključne pojmove koje trebaš znati</a:t>
            </a:r>
          </a:p>
          <a:p>
            <a:pPr marL="360000" indent="-360000" defTabSz="914400" eaLnBrk="0" fontAlgn="base" hangingPunct="0">
              <a:spcBef>
                <a:spcPts val="1800"/>
              </a:spcBef>
              <a:spcAft>
                <a:spcPct val="0"/>
              </a:spcAft>
              <a:buSzPct val="100000"/>
              <a:buFont typeface="Wingdings" pitchFamily="2" charset="2"/>
              <a:buChar char="§"/>
              <a:defRPr/>
            </a:pP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Da ti </a:t>
            </a:r>
            <a:r>
              <a:rPr kumimoji="0" lang="hr-BA"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ukaže</a:t>
            </a: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na važnost sigurnosti</a:t>
            </a:r>
            <a:endParaRPr lang="hr-BA" sz="2000" dirty="0">
              <a:latin typeface="Calibri" panose="020F0502020204030204" pitchFamily="34" charset="0"/>
              <a:cs typeface="Calibri" panose="020F0502020204030204" pitchFamily="34" charset="0"/>
            </a:endParaRPr>
          </a:p>
          <a:p>
            <a:pPr marL="360000" indent="-360000" defTabSz="914400" eaLnBrk="0" fontAlgn="base" hangingPunct="0">
              <a:spcBef>
                <a:spcPts val="1800"/>
              </a:spcBef>
              <a:spcAft>
                <a:spcPct val="0"/>
              </a:spcAft>
              <a:buSzPct val="100000"/>
              <a:buFont typeface="Wingdings" pitchFamily="2" charset="2"/>
              <a:buChar char="§"/>
              <a:defRPr/>
            </a:pP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Da</a:t>
            </a:r>
            <a:r>
              <a:rPr kumimoji="0" lang="hr-BA" sz="2000" b="0" i="0" u="none" strike="noStrike" kern="1200" cap="none" spc="0" normalizeH="0" noProof="0" dirty="0">
                <a:ln>
                  <a:noFill/>
                </a:ln>
                <a:effectLst/>
                <a:uLnTx/>
                <a:uFillTx/>
                <a:latin typeface="Calibri" panose="020F0502020204030204" pitchFamily="34" charset="0"/>
                <a:cs typeface="Calibri" panose="020F0502020204030204" pitchFamily="34" charset="0"/>
              </a:rPr>
              <a:t> te </a:t>
            </a:r>
            <a:r>
              <a:rPr kumimoji="0" lang="hr-BA" sz="2000" b="1" i="0" u="none" strike="noStrike" kern="1200" cap="none" spc="0" normalizeH="0" noProof="0" dirty="0">
                <a:ln>
                  <a:noFill/>
                </a:ln>
                <a:effectLst/>
                <a:uLnTx/>
                <a:uFillTx/>
                <a:latin typeface="Calibri" panose="020F0502020204030204" pitchFamily="34" charset="0"/>
                <a:cs typeface="Calibri" panose="020F0502020204030204" pitchFamily="34" charset="0"/>
              </a:rPr>
              <a:t>nauči o mjerama zašti</a:t>
            </a:r>
            <a:r>
              <a:rPr lang="hr-BA" sz="2000" b="1" dirty="0">
                <a:latin typeface="Calibri" panose="020F0502020204030204" pitchFamily="34" charset="0"/>
                <a:cs typeface="Calibri" panose="020F0502020204030204" pitchFamily="34" charset="0"/>
              </a:rPr>
              <a:t>te i riziku</a:t>
            </a:r>
            <a:r>
              <a:rPr lang="hr-BA" sz="2000" dirty="0">
                <a:latin typeface="Calibri" panose="020F0502020204030204" pitchFamily="34" charset="0"/>
                <a:cs typeface="Calibri" panose="020F0502020204030204" pitchFamily="34" charset="0"/>
              </a:rPr>
              <a:t>, mogućnostima i dostupnosti usluga</a:t>
            </a:r>
            <a:endPar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360000" marR="0" lvl="0" indent="-360000" defTabSz="914400" rtl="0" eaLnBrk="0" fontAlgn="base" latinLnBrk="0" hangingPunct="0">
              <a:spcBef>
                <a:spcPts val="1800"/>
              </a:spcBef>
              <a:spcAft>
                <a:spcPct val="0"/>
              </a:spcAft>
              <a:buSzPct val="100000"/>
              <a:buFont typeface="Wingdings" pitchFamily="2" charset="2"/>
              <a:buChar char="§"/>
              <a:tabLst/>
              <a:defRPr/>
            </a:pP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Da </a:t>
            </a:r>
            <a:r>
              <a:rPr kumimoji="0" lang="hr-BA"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promovira</a:t>
            </a:r>
            <a:r>
              <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važnost</a:t>
            </a:r>
            <a:r>
              <a:rPr kumimoji="0" lang="hr-BA" sz="2000" b="0" i="0" u="none" strike="noStrike" kern="1200" cap="none" spc="0" normalizeH="0" noProof="0" dirty="0">
                <a:ln>
                  <a:noFill/>
                </a:ln>
                <a:effectLst/>
                <a:uLnTx/>
                <a:uFillTx/>
                <a:latin typeface="Calibri" panose="020F0502020204030204" pitchFamily="34" charset="0"/>
                <a:cs typeface="Calibri" panose="020F0502020204030204" pitchFamily="34" charset="0"/>
              </a:rPr>
              <a:t> </a:t>
            </a:r>
            <a:r>
              <a:rPr kumimoji="0" lang="hr-BA" sz="2000" b="0" i="0" u="none" strike="noStrike" kern="1200" cap="none" spc="0" normalizeH="0" noProof="0" dirty="0" err="1">
                <a:ln>
                  <a:noFill/>
                </a:ln>
                <a:effectLst/>
                <a:uLnTx/>
                <a:uFillTx/>
                <a:latin typeface="Calibri" panose="020F0502020204030204" pitchFamily="34" charset="0"/>
                <a:cs typeface="Calibri" panose="020F0502020204030204" pitchFamily="34" charset="0"/>
              </a:rPr>
              <a:t>finansijske</a:t>
            </a:r>
            <a:r>
              <a:rPr kumimoji="0" lang="hr-BA" sz="2000" b="0" i="0" u="none" strike="noStrike" kern="1200" cap="none" spc="0" normalizeH="0" noProof="0" dirty="0">
                <a:ln>
                  <a:noFill/>
                </a:ln>
                <a:effectLst/>
                <a:uLnTx/>
                <a:uFillTx/>
                <a:latin typeface="Calibri" panose="020F0502020204030204" pitchFamily="34" charset="0"/>
                <a:cs typeface="Calibri" panose="020F0502020204030204" pitchFamily="34" charset="0"/>
              </a:rPr>
              <a:t> pismenosti</a:t>
            </a:r>
            <a:endParaRPr kumimoji="0" lang="hr-BA"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indent="0">
              <a:buNone/>
            </a:pPr>
            <a:endParaRPr lang="bs-Latn-BA" sz="2000" dirty="0"/>
          </a:p>
        </p:txBody>
      </p:sp>
    </p:spTree>
    <p:extLst>
      <p:ext uri="{BB962C8B-B14F-4D97-AF65-F5344CB8AC3E}">
        <p14:creationId xmlns:p14="http://schemas.microsoft.com/office/powerpoint/2010/main" val="15230287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D54E8-420D-4958-B08E-87D2BB6209C8}"/>
              </a:ext>
            </a:extLst>
          </p:cNvPr>
          <p:cNvSpPr>
            <a:spLocks noGrp="1"/>
          </p:cNvSpPr>
          <p:nvPr>
            <p:ph type="title"/>
          </p:nvPr>
        </p:nvSpPr>
        <p:spPr>
          <a:xfrm>
            <a:off x="581192" y="702156"/>
            <a:ext cx="11029616" cy="1188720"/>
          </a:xfrm>
        </p:spPr>
        <p:txBody>
          <a:bodyPr>
            <a:normAutofit/>
          </a:bodyPr>
          <a:lstStyle/>
          <a:p>
            <a:r>
              <a:rPr lang="bs-Latn-BA" dirty="0"/>
              <a:t>Kupovina putem interneta ili online kupovina u najkraćem</a:t>
            </a:r>
          </a:p>
        </p:txBody>
      </p:sp>
      <p:sp>
        <p:nvSpPr>
          <p:cNvPr id="12"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DE76A6C-75DB-4EA7-AB37-142ABDD74FD4}"/>
              </a:ext>
            </a:extLst>
          </p:cNvPr>
          <p:cNvSpPr>
            <a:spLocks noGrp="1"/>
          </p:cNvSpPr>
          <p:nvPr>
            <p:ph idx="1"/>
          </p:nvPr>
        </p:nvSpPr>
        <p:spPr>
          <a:xfrm>
            <a:off x="581193" y="2180496"/>
            <a:ext cx="6917210" cy="4045683"/>
          </a:xfrm>
        </p:spPr>
        <p:txBody>
          <a:bodyPr>
            <a:normAutofit/>
          </a:bodyPr>
          <a:lstStyle/>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Kupovina putem interneta je dosta jednostavnija od klasične kupovine, ali nosi određene rizike. </a:t>
            </a:r>
          </a:p>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Prije nego kreneš u uobičajenu kupovinu uvijek se informiraj – prikupi informacije o internet prodavnici putem koje planiraš nabavku. </a:t>
            </a:r>
          </a:p>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Važno je upoznati se s osnovnim pojmovima i pravilima internet kupovine, sigurnosti čuvanja i raspolaganja podacima,  podacima o prodavcu i internet prodavnici, iskustvima drugih kupaca i što je najvažnije ne dijeliti svoje lične podatke s nepoznatim osobama. </a:t>
            </a:r>
          </a:p>
          <a:p>
            <a:pPr marL="0" indent="0">
              <a:lnSpc>
                <a:spcPct val="100000"/>
              </a:lnSpc>
              <a:spcAft>
                <a:spcPts val="1000"/>
              </a:spcAft>
              <a:buNone/>
            </a:pPr>
            <a:endParaRPr lang="bs-Latn-B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bs-Latn-BA" sz="1400" dirty="0"/>
          </a:p>
        </p:txBody>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88818019-CA56-487C-8871-BA8F76A46665}"/>
              </a:ext>
            </a:extLst>
          </p:cNvPr>
          <p:cNvPicPr>
            <a:picLocks noChangeAspect="1" noChangeArrowheads="1"/>
          </p:cNvPicPr>
          <p:nvPr/>
        </p:nvPicPr>
        <p:blipFill>
          <a:blip r:embed="rId2">
            <a:extLst>
              <a:ext uri="{837473B0-CC2E-450A-ABE3-18F120FF3D39}">
                <a1611:picAttrSrcUrl xmlns:a1611="http://schemas.microsoft.com/office/drawing/2016/11/main" xmlns="" r:id="rId3"/>
              </a:ext>
            </a:extLst>
          </a:blip>
          <a:stretch>
            <a:fillRect/>
          </a:stretch>
        </p:blipFill>
        <p:spPr bwMode="auto">
          <a:xfrm>
            <a:off x="8363915" y="2944555"/>
            <a:ext cx="3059782" cy="251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7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C1E2E-A999-4D00-8203-69A06F659435}"/>
              </a:ext>
            </a:extLst>
          </p:cNvPr>
          <p:cNvSpPr>
            <a:spLocks noGrp="1"/>
          </p:cNvSpPr>
          <p:nvPr>
            <p:ph type="title"/>
          </p:nvPr>
        </p:nvSpPr>
        <p:spPr>
          <a:xfrm>
            <a:off x="4382724" y="702156"/>
            <a:ext cx="7225075" cy="1013800"/>
          </a:xfrm>
        </p:spPr>
        <p:txBody>
          <a:bodyPr>
            <a:normAutofit/>
          </a:bodyPr>
          <a:lstStyle/>
          <a:p>
            <a:pPr>
              <a:lnSpc>
                <a:spcPct val="90000"/>
              </a:lnSpc>
            </a:pPr>
            <a:r>
              <a:rPr lang="bs-Latn-BA" sz="2400" dirty="0">
                <a:solidFill>
                  <a:schemeClr val="tx2"/>
                </a:solidFill>
              </a:rPr>
              <a:t>Na kojim uređajima, ako posjedujem internet konekciju, mogu vršiti online kupovinu</a:t>
            </a:r>
          </a:p>
        </p:txBody>
      </p:sp>
      <p:sp>
        <p:nvSpPr>
          <p:cNvPr id="2053" name="Rectangle 136">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1" name="Rectangle 140">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workspace office smartphone">
            <a:extLst>
              <a:ext uri="{FF2B5EF4-FFF2-40B4-BE49-F238E27FC236}">
                <a16:creationId xmlns:a16="http://schemas.microsoft.com/office/drawing/2014/main" id="{4AC4852C-1334-47C5-A2C9-6C64F89B7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8" r="53481" b="-1"/>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196BD5-5CC4-4766-ADB5-C2676C1C2105}"/>
              </a:ext>
            </a:extLst>
          </p:cNvPr>
          <p:cNvSpPr>
            <a:spLocks noGrp="1"/>
          </p:cNvSpPr>
          <p:nvPr>
            <p:ph idx="1"/>
          </p:nvPr>
        </p:nvSpPr>
        <p:spPr>
          <a:xfrm>
            <a:off x="4382726" y="1896533"/>
            <a:ext cx="6878108" cy="3962266"/>
          </a:xfrm>
        </p:spPr>
        <p:txBody>
          <a:bodyPr>
            <a:normAutofit/>
          </a:bodyPr>
          <a:lstStyle/>
          <a:p>
            <a:r>
              <a:rPr lang="bs-Latn-BA" dirty="0">
                <a:latin typeface="Calibri" panose="020F0502020204030204" pitchFamily="34" charset="0"/>
                <a:ea typeface="Calibri" panose="020F0502020204030204" pitchFamily="34" charset="0"/>
                <a:cs typeface="Times New Roman" panose="02020603050405020304" pitchFamily="18" charset="0"/>
              </a:rPr>
              <a:t>Kupovinu je moguće vršiti putem računara,  tableta ili mobilnog telefona</a:t>
            </a:r>
          </a:p>
          <a:p>
            <a:r>
              <a:rPr lang="bs-Latn-BA" dirty="0">
                <a:effectLst/>
                <a:latin typeface="Calibri" panose="020F0502020204030204" pitchFamily="34" charset="0"/>
                <a:ea typeface="Calibri" panose="020F0502020204030204" pitchFamily="34" charset="0"/>
                <a:cs typeface="Times New Roman" panose="02020603050405020304" pitchFamily="18" charset="0"/>
              </a:rPr>
              <a:t>Važno je osnovno </a:t>
            </a:r>
            <a:r>
              <a:rPr lang="bs-Latn-BA" dirty="0">
                <a:latin typeface="Calibri" panose="020F0502020204030204" pitchFamily="34" charset="0"/>
                <a:ea typeface="Calibri" panose="020F0502020204030204" pitchFamily="34" charset="0"/>
                <a:cs typeface="Times New Roman" panose="02020603050405020304" pitchFamily="18" charset="0"/>
              </a:rPr>
              <a:t>poznavanje korištenja interneta/mobilnih aplikacija</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r>
              <a:rPr lang="bs-Latn-BA" dirty="0">
                <a:latin typeface="Calibri" panose="020F0502020204030204" pitchFamily="34" charset="0"/>
                <a:ea typeface="Calibri" panose="020F0502020204030204" pitchFamily="34" charset="0"/>
                <a:cs typeface="Times New Roman" panose="02020603050405020304" pitchFamily="18" charset="0"/>
              </a:rPr>
              <a:t>Mobilne aplikacije su sve popularnije i mogu olakšati i online kupovinu</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r>
              <a:rPr lang="bs-Latn-BA" dirty="0">
                <a:latin typeface="Calibri" panose="020F0502020204030204" pitchFamily="34" charset="0"/>
                <a:cs typeface="Times New Roman" panose="02020603050405020304" pitchFamily="18" charset="0"/>
              </a:rPr>
              <a:t>Potrebno je imati otvoren račun na pojedinim sajtovima ili aplikacijama za prodaju, sa pristupnim podacima, autentifikacija itd.</a:t>
            </a:r>
          </a:p>
          <a:p>
            <a:pPr marL="0" indent="0">
              <a:buNone/>
            </a:pP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
        <p:nvSpPr>
          <p:cNvPr id="4" name="AutoShape 2" descr="Cell phone - Free technology icons">
            <a:extLst>
              <a:ext uri="{FF2B5EF4-FFF2-40B4-BE49-F238E27FC236}">
                <a16:creationId xmlns:a16="http://schemas.microsoft.com/office/drawing/2014/main" id="{39FCEFAE-CE3D-4608-9DCE-ABF94BA5F0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s-Latn-BA"/>
          </a:p>
        </p:txBody>
      </p:sp>
    </p:spTree>
    <p:extLst>
      <p:ext uri="{BB962C8B-B14F-4D97-AF65-F5344CB8AC3E}">
        <p14:creationId xmlns:p14="http://schemas.microsoft.com/office/powerpoint/2010/main" val="506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CFE7-4E85-41DA-83C2-CDE3FAEFAAFC}"/>
              </a:ext>
            </a:extLst>
          </p:cNvPr>
          <p:cNvSpPr>
            <a:spLocks noGrp="1"/>
          </p:cNvSpPr>
          <p:nvPr>
            <p:ph type="title"/>
          </p:nvPr>
        </p:nvSpPr>
        <p:spPr/>
        <p:txBody>
          <a:bodyPr/>
          <a:lstStyle/>
          <a:p>
            <a:r>
              <a:rPr lang="bs-Latn-BA" dirty="0"/>
              <a:t>Sigurnost je jako važna </a:t>
            </a:r>
            <a:r>
              <a:rPr lang="bs-Latn-BA"/>
              <a:t>– KORISNI </a:t>
            </a:r>
            <a:r>
              <a:rPr lang="bs-Latn-BA" dirty="0"/>
              <a:t>SIGURNOSNI PREDUVJETI</a:t>
            </a:r>
          </a:p>
        </p:txBody>
      </p:sp>
      <p:sp>
        <p:nvSpPr>
          <p:cNvPr id="3" name="Content Placeholder 2">
            <a:extLst>
              <a:ext uri="{FF2B5EF4-FFF2-40B4-BE49-F238E27FC236}">
                <a16:creationId xmlns:a16="http://schemas.microsoft.com/office/drawing/2014/main" id="{3DBDE44A-7FCE-4337-9DCD-08FE176D33DE}"/>
              </a:ext>
            </a:extLst>
          </p:cNvPr>
          <p:cNvSpPr>
            <a:spLocks noGrp="1"/>
          </p:cNvSpPr>
          <p:nvPr>
            <p:ph idx="1"/>
          </p:nvPr>
        </p:nvSpPr>
        <p:spPr/>
        <p:txBody>
          <a:bodyPr>
            <a:normAutofit fontScale="92500" lnSpcReduction="10000"/>
          </a:bodyPr>
          <a:lstStyle/>
          <a:p>
            <a:r>
              <a:rPr lang="bs-Latn-BA" sz="1800" dirty="0">
                <a:latin typeface="Calibri" panose="020F0502020204030204" pitchFamily="34" charset="0"/>
                <a:cs typeface="Calibri" panose="020F0502020204030204" pitchFamily="34" charset="0"/>
              </a:rPr>
              <a:t>Ne dijelite svoje lične podatke sa drugima, vodite računa gdje podatke unosite i stavljate na raspolaganje.</a:t>
            </a:r>
          </a:p>
          <a:p>
            <a:r>
              <a:rPr lang="bs-Latn-BA" sz="1800" dirty="0">
                <a:latin typeface="Calibri" panose="020F0502020204030204" pitchFamily="34" charset="0"/>
                <a:cs typeface="Calibri" panose="020F0502020204030204" pitchFamily="34" charset="0"/>
              </a:rPr>
              <a:t>Vodite računa o sigurnosti internet stranice i internet konekcije. </a:t>
            </a:r>
          </a:p>
          <a:p>
            <a:r>
              <a:rPr lang="bs-Latn-BA" sz="1800" dirty="0">
                <a:latin typeface="Calibri" panose="020F0502020204030204" pitchFamily="34" charset="0"/>
                <a:cs typeface="Calibri" panose="020F0502020204030204" pitchFamily="34" charset="0"/>
              </a:rPr>
              <a:t>Uređaji putem kojih pristupate internet kupovini ne trebaju biti korišteni za ilegalne </a:t>
            </a:r>
            <a:r>
              <a:rPr lang="bs-Latn-BA" sz="1800" dirty="0" smtClean="0">
                <a:latin typeface="Calibri" panose="020F0502020204030204" pitchFamily="34" charset="0"/>
                <a:cs typeface="Calibri" panose="020F0502020204030204" pitchFamily="34" charset="0"/>
              </a:rPr>
              <a:t>downloade i </a:t>
            </a:r>
            <a:r>
              <a:rPr lang="bs-Latn-BA" sz="1800" dirty="0">
                <a:latin typeface="Calibri" panose="020F0502020204030204" pitchFamily="34" charset="0"/>
                <a:cs typeface="Calibri" panose="020F0502020204030204" pitchFamily="34" charset="0"/>
              </a:rPr>
              <a:t>ne trebaju imati instalirane ilegalne kopije operativnih sistema, koji su obično podložni krekovanju (eng. cracking) ili </a:t>
            </a:r>
            <a:r>
              <a:rPr lang="bs-Latn-BA" sz="1800" dirty="0" smtClean="0">
                <a:latin typeface="Calibri" panose="020F0502020204030204" pitchFamily="34" charset="0"/>
                <a:cs typeface="Calibri" panose="020F0502020204030204" pitchFamily="34" charset="0"/>
              </a:rPr>
              <a:t>rootanju</a:t>
            </a:r>
            <a:r>
              <a:rPr lang="bs-Latn-BA" sz="1800" dirty="0">
                <a:latin typeface="Calibri" panose="020F0502020204030204" pitchFamily="34" charset="0"/>
                <a:cs typeface="Calibri" panose="020F0502020204030204" pitchFamily="34" charset="0"/>
              </a:rPr>
              <a:t>, što u praksi znači prilagodba i izmjena programa, </a:t>
            </a:r>
            <a:r>
              <a:rPr lang="bs-Latn-BA" sz="1800" dirty="0" smtClean="0">
                <a:latin typeface="Calibri" panose="020F0502020204030204" pitchFamily="34" charset="0"/>
                <a:cs typeface="Calibri" panose="020F0502020204030204" pitchFamily="34" charset="0"/>
              </a:rPr>
              <a:t>zavisno od korištenog operativnog sistema.</a:t>
            </a:r>
            <a:endParaRPr lang="bs-Latn-BA" sz="1800" dirty="0">
              <a:latin typeface="Calibri" panose="020F0502020204030204" pitchFamily="34" charset="0"/>
              <a:cs typeface="Calibri" panose="020F0502020204030204" pitchFamily="34" charset="0"/>
            </a:endParaRPr>
          </a:p>
          <a:p>
            <a:r>
              <a:rPr lang="bs-Latn-BA" sz="1800" dirty="0">
                <a:latin typeface="Calibri" panose="020F0502020204030204" pitchFamily="34" charset="0"/>
                <a:cs typeface="Calibri" panose="020F0502020204030204" pitchFamily="34" charset="0"/>
              </a:rPr>
              <a:t>Pobrinite se da na uređajima budu instalirani antivirusni programi, radi neophodne zaštite.</a:t>
            </a:r>
          </a:p>
          <a:p>
            <a:r>
              <a:rPr lang="bs-Latn-BA" sz="1800" dirty="0">
                <a:latin typeface="Calibri" panose="020F0502020204030204" pitchFamily="34" charset="0"/>
                <a:cs typeface="Calibri" panose="020F0502020204030204" pitchFamily="34" charset="0"/>
              </a:rPr>
              <a:t>Informirajte se o opasnostima koje vrebaju usljed hakerskih napada, te kakve posljedice oni mogu imati po gubitak naših podataka ili novca. </a:t>
            </a:r>
          </a:p>
          <a:p>
            <a:r>
              <a:rPr lang="bs-Latn-BA" sz="1800" dirty="0">
                <a:latin typeface="Calibri" panose="020F0502020204030204" pitchFamily="34" charset="0"/>
                <a:cs typeface="Calibri" panose="020F0502020204030204" pitchFamily="34" charset="0"/>
              </a:rPr>
              <a:t>U slučaju naših sigurnosnih propusta, velika je vjerovatnoća da finansijske institucije koje nam pružaju finansijske usluge neće uvažiti reklamaciju i izvršiti povrat novca.</a:t>
            </a:r>
          </a:p>
          <a:p>
            <a:endParaRPr lang="bs-Latn-BA" sz="1800" dirty="0"/>
          </a:p>
          <a:p>
            <a:endParaRPr lang="bs-Latn-BA" dirty="0"/>
          </a:p>
        </p:txBody>
      </p:sp>
    </p:spTree>
    <p:extLst>
      <p:ext uri="{BB962C8B-B14F-4D97-AF65-F5344CB8AC3E}">
        <p14:creationId xmlns:p14="http://schemas.microsoft.com/office/powerpoint/2010/main" val="134569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7" name="Rectangle 76">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2050" name="Picture 2" descr="Business office scene Free Photo">
            <a:extLst>
              <a:ext uri="{FF2B5EF4-FFF2-40B4-BE49-F238E27FC236}">
                <a16:creationId xmlns:a16="http://schemas.microsoft.com/office/drawing/2014/main" id="{3BE1C0D1-1A97-4A3E-954D-91B8BBB3EE7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bs-Latn-BA" sz="2800" b="0" kern="1200" cap="all" dirty="0">
                <a:solidFill>
                  <a:schemeClr val="tx1"/>
                </a:solidFill>
                <a:latin typeface="+mj-lt"/>
                <a:ea typeface="+mj-ea"/>
                <a:cs typeface="+mj-cs"/>
              </a:rPr>
              <a:t>Šta je potrebno za ulazak u svijet internet/online kupovine</a:t>
            </a:r>
            <a:r>
              <a:rPr lang="en-US" sz="2800" b="0" kern="1200" cap="all" dirty="0">
                <a:solidFill>
                  <a:schemeClr val="tx1"/>
                </a:solidFill>
                <a:latin typeface="+mj-lt"/>
                <a:ea typeface="+mj-ea"/>
                <a:cs typeface="+mj-cs"/>
              </a:rPr>
              <a:t>?</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4064520412"/>
              </p:ext>
            </p:extLst>
          </p:nvPr>
        </p:nvGraphicFramePr>
        <p:xfrm>
          <a:off x="965199" y="1970843"/>
          <a:ext cx="1026160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46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7D2AF00E-D433-4047-863F-BCB69CEC3C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CD8C45-4304-448F-A258-E17CFF8DBC47}"/>
              </a:ext>
            </a:extLst>
          </p:cNvPr>
          <p:cNvSpPr>
            <a:spLocks noGrp="1"/>
          </p:cNvSpPr>
          <p:nvPr>
            <p:ph type="title"/>
          </p:nvPr>
        </p:nvSpPr>
        <p:spPr>
          <a:xfrm>
            <a:off x="807559" y="938022"/>
            <a:ext cx="6647905" cy="1188720"/>
          </a:xfrm>
        </p:spPr>
        <p:txBody>
          <a:bodyPr>
            <a:normAutofit/>
          </a:bodyPr>
          <a:lstStyle/>
          <a:p>
            <a:r>
              <a:rPr lang="bs-Latn-BA" dirty="0">
                <a:solidFill>
                  <a:srgbClr val="FFFFFF"/>
                </a:solidFill>
              </a:rPr>
              <a:t>Sigurnost internet stranice – šta je korisno znati</a:t>
            </a:r>
          </a:p>
        </p:txBody>
      </p:sp>
      <p:sp>
        <p:nvSpPr>
          <p:cNvPr id="2054" name="Rectangle 74">
            <a:extLst>
              <a:ext uri="{FF2B5EF4-FFF2-40B4-BE49-F238E27FC236}">
                <a16:creationId xmlns:a16="http://schemas.microsoft.com/office/drawing/2014/main" id="{0997DBEA-6DFC-457A-9850-E53505354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55" name="Rectangle 76">
            <a:extLst>
              <a:ext uri="{FF2B5EF4-FFF2-40B4-BE49-F238E27FC236}">
                <a16:creationId xmlns:a16="http://schemas.microsoft.com/office/drawing/2014/main" id="{79446CF5-953A-4916-BFF4-F5558E5C2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6" name="Rectangle 78">
            <a:extLst>
              <a:ext uri="{FF2B5EF4-FFF2-40B4-BE49-F238E27FC236}">
                <a16:creationId xmlns:a16="http://schemas.microsoft.com/office/drawing/2014/main" id="{477B945C-B433-4DFF-9A67-A5C9257E47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E4B175-6FA2-4987-A24D-F170B313678A}"/>
              </a:ext>
            </a:extLst>
          </p:cNvPr>
          <p:cNvSpPr>
            <a:spLocks noGrp="1"/>
          </p:cNvSpPr>
          <p:nvPr>
            <p:ph idx="1"/>
          </p:nvPr>
        </p:nvSpPr>
        <p:spPr>
          <a:xfrm>
            <a:off x="807559" y="2340864"/>
            <a:ext cx="6690843" cy="3793237"/>
          </a:xfrm>
        </p:spPr>
        <p:txBody>
          <a:bodyPr>
            <a:normAutofit fontScale="92500" lnSpcReduction="10000"/>
          </a:bodyPr>
          <a:lstStyle/>
          <a:p>
            <a:pPr marL="151200" indent="0">
              <a:lnSpc>
                <a:spcPct val="100000"/>
              </a:lnSpc>
              <a:buNone/>
            </a:pPr>
            <a:r>
              <a:rPr lang="bs-Latn-B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bs-Latn-B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Sve web stranice, gdje se unose podaci o platnim karticama kao i drugi lični podaci moraju biti osigurani. </a:t>
            </a:r>
          </a:p>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U polje za unos i prikaz adrese web stranice obično se ispred naziva stranice nalazi dio koji označava komunikacioni protokol. Standardni protokol za komunikaciju na webu je </a:t>
            </a:r>
            <a:r>
              <a:rPr lang="bs-Latn-BA" sz="1800" b="1" dirty="0">
                <a:effectLst/>
                <a:latin typeface="Calibri" panose="020F0502020204030204" pitchFamily="34" charset="0"/>
                <a:ea typeface="Calibri" panose="020F0502020204030204" pitchFamily="34" charset="0"/>
                <a:cs typeface="Times New Roman" panose="02020603050405020304" pitchFamily="18" charset="0"/>
              </a:rPr>
              <a:t>http</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 (engl. Hyper Text Transfer Protocol), tako da većina adresa web stranica počinje s http://. </a:t>
            </a:r>
          </a:p>
          <a:p>
            <a:pPr algn="just">
              <a:lnSpc>
                <a:spcPct val="115000"/>
              </a:lnSpc>
              <a:spcAft>
                <a:spcPts val="10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Međutim, kada se radi o unosu ličnih podataka, ovaj protokol nije dovoljan. Umjesto njega se koristi </a:t>
            </a:r>
            <a:r>
              <a:rPr lang="bs-Latn-BA" sz="1800" b="1" dirty="0">
                <a:effectLst/>
                <a:latin typeface="Calibri" panose="020F0502020204030204" pitchFamily="34" charset="0"/>
                <a:ea typeface="Calibri" panose="020F0502020204030204" pitchFamily="34" charset="0"/>
                <a:cs typeface="Times New Roman" panose="02020603050405020304" pitchFamily="18" charset="0"/>
              </a:rPr>
              <a:t>https</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 (engl. Hyper Text Transfer Protocol Secured) koji omogućava provjeru autentičnosti web stranica s kojima se komunicira kao i bezbjedan prenos podataka – https://.</a:t>
            </a:r>
          </a:p>
          <a:p>
            <a:pPr marL="457200">
              <a:lnSpc>
                <a:spcPct val="100000"/>
              </a:lnSpc>
              <a:spcAft>
                <a:spcPts val="1000"/>
              </a:spcAft>
            </a:pPr>
            <a:endParaRPr lang="bs-Latn-B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bs-Latn-BA" sz="1400" dirty="0">
              <a:solidFill>
                <a:srgbClr val="FFFFFF"/>
              </a:solidFill>
            </a:endParaRPr>
          </a:p>
        </p:txBody>
      </p:sp>
      <p:pic>
        <p:nvPicPr>
          <p:cNvPr id="2050" name="Picture 2" descr="Digital Icon Png #62384 - Free Icons Library">
            <a:extLst>
              <a:ext uri="{FF2B5EF4-FFF2-40B4-BE49-F238E27FC236}">
                <a16:creationId xmlns:a16="http://schemas.microsoft.com/office/drawing/2014/main" id="{1D5621C5-21CD-4BB1-BBC9-D501766483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6761" y="2049354"/>
            <a:ext cx="3053422" cy="305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154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8C97474-5879-4DB5-B4F3-F0357104B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2AF00E-D433-4047-863F-BCB69CEC3C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CC7E3B-E905-48FB-A6E4-BC3D0F440E80}"/>
              </a:ext>
            </a:extLst>
          </p:cNvPr>
          <p:cNvSpPr>
            <a:spLocks noGrp="1"/>
          </p:cNvSpPr>
          <p:nvPr>
            <p:ph type="title"/>
          </p:nvPr>
        </p:nvSpPr>
        <p:spPr>
          <a:xfrm>
            <a:off x="4602822" y="938022"/>
            <a:ext cx="6658013" cy="1188720"/>
          </a:xfrm>
        </p:spPr>
        <p:txBody>
          <a:bodyPr vert="horz" lIns="91440" tIns="45720" rIns="91440" bIns="45720" rtlCol="0" anchor="b">
            <a:normAutofit/>
          </a:bodyPr>
          <a:lstStyle/>
          <a:p>
            <a:r>
              <a:rPr lang="en-US">
                <a:solidFill>
                  <a:srgbClr val="FFFFFF"/>
                </a:solidFill>
              </a:rPr>
              <a:t>Jedinstveni certifikat web stranice  ssl</a:t>
            </a:r>
          </a:p>
        </p:txBody>
      </p:sp>
      <p:sp>
        <p:nvSpPr>
          <p:cNvPr id="81" name="Rectangle 80">
            <a:extLst>
              <a:ext uri="{FF2B5EF4-FFF2-40B4-BE49-F238E27FC236}">
                <a16:creationId xmlns:a16="http://schemas.microsoft.com/office/drawing/2014/main" id="{0997DBEA-6DFC-457A-9850-E53505354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9446CF5-953A-4916-BFF4-F5558E5C2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77B945C-B433-4DFF-9A67-A5C9257E47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Circuit, computer, digital, tech, technology icon">
            <a:extLst>
              <a:ext uri="{FF2B5EF4-FFF2-40B4-BE49-F238E27FC236}">
                <a16:creationId xmlns:a16="http://schemas.microsoft.com/office/drawing/2014/main" id="{B1BE8B2C-BDCA-448A-9EDA-5DE245ABBC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700" y="2049354"/>
            <a:ext cx="3053422" cy="30534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70AA22-EC99-45B0-8C33-82E1779BC8A7}"/>
              </a:ext>
            </a:extLst>
          </p:cNvPr>
          <p:cNvSpPr>
            <a:spLocks noGrp="1"/>
          </p:cNvSpPr>
          <p:nvPr>
            <p:ph idx="4294967295"/>
          </p:nvPr>
        </p:nvSpPr>
        <p:spPr>
          <a:xfrm>
            <a:off x="4602822" y="2340864"/>
            <a:ext cx="6658013" cy="3793237"/>
          </a:xfrm>
        </p:spPr>
        <p:txBody>
          <a:bodyPr vert="horz" lIns="91440" tIns="45720" rIns="91440" bIns="45720" rtlCol="0" anchor="ctr">
            <a:normAutofit/>
          </a:bodyPr>
          <a:lstStyle/>
          <a:p>
            <a:r>
              <a:rPr lang="en-US" dirty="0" err="1">
                <a:solidFill>
                  <a:srgbClr val="FFFFFF"/>
                </a:solidFill>
                <a:effectLst/>
                <a:latin typeface="Calibri" panose="020F0502020204030204" pitchFamily="34" charset="0"/>
                <a:cs typeface="Calibri" panose="020F0502020204030204" pitchFamily="34" charset="0"/>
              </a:rPr>
              <a:t>Prije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uspostavljanja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sigurne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veze</a:t>
            </a:r>
            <a:r>
              <a:rPr lang="en-US" dirty="0">
                <a:solidFill>
                  <a:srgbClr val="FFFFFF"/>
                </a:solidFill>
                <a:effectLst/>
                <a:latin typeface="Calibri" panose="020F0502020204030204" pitchFamily="34" charset="0"/>
                <a:cs typeface="Calibri" panose="020F0502020204030204" pitchFamily="34" charset="0"/>
              </a:rPr>
              <a:t>, web </a:t>
            </a:r>
            <a:r>
              <a:rPr lang="en-US" dirty="0" err="1">
                <a:solidFill>
                  <a:srgbClr val="FFFFFF"/>
                </a:solidFill>
                <a:effectLst/>
                <a:latin typeface="Calibri" panose="020F0502020204030204" pitchFamily="34" charset="0"/>
                <a:cs typeface="Calibri" panose="020F0502020204030204" pitchFamily="34" charset="0"/>
              </a:rPr>
              <a:t>stranica</a:t>
            </a:r>
            <a:r>
              <a:rPr lang="en-US" dirty="0">
                <a:solidFill>
                  <a:srgbClr val="FFFFFF"/>
                </a:solidFill>
                <a:effectLst/>
                <a:latin typeface="Calibri" panose="020F0502020204030204" pitchFamily="34" charset="0"/>
                <a:cs typeface="Calibri" panose="020F0502020204030204" pitchFamily="34" charset="0"/>
              </a:rPr>
              <a:t> se </a:t>
            </a:r>
            <a:r>
              <a:rPr lang="en-US" dirty="0" err="1">
                <a:solidFill>
                  <a:srgbClr val="FFFFFF"/>
                </a:solidFill>
                <a:effectLst/>
                <a:latin typeface="Calibri" panose="020F0502020204030204" pitchFamily="34" charset="0"/>
                <a:cs typeface="Calibri" panose="020F0502020204030204" pitchFamily="34" charset="0"/>
              </a:rPr>
              <a:t>identifikuje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svojim</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jedinstvenim</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certifikatom</a:t>
            </a:r>
            <a:r>
              <a:rPr lang="en-US" dirty="0">
                <a:solidFill>
                  <a:srgbClr val="FFFFFF"/>
                </a:solidFill>
                <a:effectLst/>
                <a:latin typeface="Calibri" panose="020F0502020204030204" pitchFamily="34" charset="0"/>
                <a:cs typeface="Calibri" panose="020F0502020204030204" pitchFamily="34" charset="0"/>
              </a:rPr>
              <a:t> </a:t>
            </a:r>
            <a:r>
              <a:rPr lang="en-US" b="1" dirty="0">
                <a:solidFill>
                  <a:srgbClr val="FFFFFF"/>
                </a:solidFill>
                <a:effectLst/>
                <a:latin typeface="Calibri" panose="020F0502020204030204" pitchFamily="34" charset="0"/>
                <a:cs typeface="Calibri" panose="020F0502020204030204" pitchFamily="34" charset="0"/>
              </a:rPr>
              <a:t>SSL</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engl.</a:t>
            </a:r>
            <a:r>
              <a:rPr lang="en-US" dirty="0">
                <a:solidFill>
                  <a:srgbClr val="FFFFFF"/>
                </a:solidFill>
                <a:effectLst/>
                <a:latin typeface="Calibri" panose="020F0502020204030204" pitchFamily="34" charset="0"/>
                <a:cs typeface="Calibri" panose="020F0502020204030204" pitchFamily="34" charset="0"/>
              </a:rPr>
              <a:t> Secure Socket Layer). SSL </a:t>
            </a:r>
            <a:r>
              <a:rPr lang="en-US" dirty="0" err="1">
                <a:solidFill>
                  <a:srgbClr val="FFFFFF"/>
                </a:solidFill>
                <a:effectLst/>
                <a:latin typeface="Calibri" panose="020F0502020204030204" pitchFamily="34" charset="0"/>
                <a:cs typeface="Calibri" panose="020F0502020204030204" pitchFamily="34" charset="0"/>
              </a:rPr>
              <a:t>certifikat</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predstavlja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kod</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na</a:t>
            </a:r>
            <a:r>
              <a:rPr lang="en-US" dirty="0">
                <a:solidFill>
                  <a:srgbClr val="FFFFFF"/>
                </a:solidFill>
                <a:effectLst/>
                <a:latin typeface="Calibri" panose="020F0502020204030204" pitchFamily="34" charset="0"/>
                <a:cs typeface="Calibri" panose="020F0502020204030204" pitchFamily="34" charset="0"/>
              </a:rPr>
              <a:t> web </a:t>
            </a:r>
            <a:r>
              <a:rPr lang="en-US" dirty="0" err="1">
                <a:solidFill>
                  <a:srgbClr val="FFFFFF"/>
                </a:solidFill>
                <a:effectLst/>
                <a:latin typeface="Calibri" panose="020F0502020204030204" pitchFamily="34" charset="0"/>
                <a:cs typeface="Calibri" panose="020F0502020204030204" pitchFamily="34" charset="0"/>
              </a:rPr>
              <a:t>serveru</a:t>
            </a:r>
            <a:r>
              <a:rPr lang="en-US" dirty="0">
                <a:solidFill>
                  <a:srgbClr val="FFFFFF"/>
                </a:solidFill>
                <a:effectLst/>
                <a:latin typeface="Calibri" panose="020F0502020204030204" pitchFamily="34" charset="0"/>
                <a:cs typeface="Calibri" panose="020F0502020204030204" pitchFamily="34" charset="0"/>
              </a:rPr>
              <a:t> koji </a:t>
            </a:r>
            <a:r>
              <a:rPr lang="en-US" dirty="0" err="1">
                <a:solidFill>
                  <a:srgbClr val="FFFFFF"/>
                </a:solidFill>
                <a:effectLst/>
                <a:latin typeface="Calibri" panose="020F0502020204030204" pitchFamily="34" charset="0"/>
                <a:cs typeface="Calibri" panose="020F0502020204030204" pitchFamily="34" charset="0"/>
              </a:rPr>
              <a:t>omogućava</a:t>
            </a:r>
            <a:r>
              <a:rPr lang="bs-Latn-BA" dirty="0">
                <a:solidFill>
                  <a:srgbClr val="FFFFFF"/>
                </a:solidFill>
                <a:latin typeface="Calibri" panose="020F0502020204030204" pitchFamily="34" charset="0"/>
                <a:cs typeface="Calibri" panose="020F0502020204030204" pitchFamily="34" charset="0"/>
              </a:rPr>
              <a:t> sigurnu</a:t>
            </a:r>
            <a:r>
              <a:rPr lang="en-US" dirty="0">
                <a:solidFill>
                  <a:srgbClr val="FFFFFF"/>
                </a:solidFill>
                <a:effectLst/>
                <a:latin typeface="Calibri" panose="020F0502020204030204" pitchFamily="34" charset="0"/>
                <a:cs typeface="Calibri" panose="020F0502020204030204" pitchFamily="34" charset="0"/>
              </a:rPr>
              <a:t> online </a:t>
            </a:r>
            <a:r>
              <a:rPr lang="en-US" dirty="0" err="1">
                <a:solidFill>
                  <a:srgbClr val="FFFFFF"/>
                </a:solidFill>
                <a:effectLst/>
                <a:latin typeface="Calibri" panose="020F0502020204030204" pitchFamily="34" charset="0"/>
                <a:cs typeface="Calibri" panose="020F0502020204030204" pitchFamily="34" charset="0"/>
              </a:rPr>
              <a:t>komunikaciju</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te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sigurno</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slanje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povjerljivih</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podataka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kao</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npr</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platnih</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kartica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i</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drugih</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povjerljivih</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podataka</a:t>
            </a:r>
            <a:r>
              <a:rPr lang="en-US" dirty="0">
                <a:solidFill>
                  <a:srgbClr val="FFFFFF"/>
                </a:solidFill>
                <a:effectLst/>
                <a:latin typeface="Calibri" panose="020F0502020204030204" pitchFamily="34" charset="0"/>
                <a:cs typeface="Calibri" panose="020F0502020204030204" pitchFamily="34" charset="0"/>
              </a:rPr>
              <a:t>. </a:t>
            </a:r>
          </a:p>
          <a:p>
            <a:pPr marL="0" indent="0"/>
            <a:endParaRPr lang="en-US" dirty="0">
              <a:solidFill>
                <a:srgbClr val="FFFFFF"/>
              </a:solidFill>
              <a:effectLst/>
              <a:latin typeface="Calibri" panose="020F0502020204030204" pitchFamily="34" charset="0"/>
              <a:cs typeface="Calibri" panose="020F0502020204030204" pitchFamily="34" charset="0"/>
            </a:endParaRPr>
          </a:p>
          <a:p>
            <a:r>
              <a:rPr lang="en-US" dirty="0" err="1">
                <a:solidFill>
                  <a:srgbClr val="FFFFFF"/>
                </a:solidFill>
                <a:effectLst/>
                <a:latin typeface="Calibri" panose="020F0502020204030204" pitchFamily="34" charset="0"/>
                <a:cs typeface="Calibri" panose="020F0502020204030204" pitchFamily="34" charset="0"/>
              </a:rPr>
              <a:t>Podaci</a:t>
            </a:r>
            <a:r>
              <a:rPr lang="en-US" dirty="0">
                <a:solidFill>
                  <a:srgbClr val="FFFFFF"/>
                </a:solidFill>
                <a:effectLst/>
                <a:latin typeface="Calibri" panose="020F0502020204030204" pitchFamily="34" charset="0"/>
                <a:cs typeface="Calibri" panose="020F0502020204030204" pitchFamily="34" charset="0"/>
              </a:rPr>
              <a:t> o </a:t>
            </a:r>
            <a:r>
              <a:rPr lang="en-US" dirty="0" err="1">
                <a:solidFill>
                  <a:srgbClr val="FFFFFF"/>
                </a:solidFill>
                <a:effectLst/>
                <a:latin typeface="Calibri" panose="020F0502020204030204" pitchFamily="34" charset="0"/>
                <a:cs typeface="Calibri" panose="020F0502020204030204" pitchFamily="34" charset="0"/>
              </a:rPr>
              <a:t>certifikatu</a:t>
            </a:r>
            <a:r>
              <a:rPr lang="en-US" dirty="0">
                <a:solidFill>
                  <a:srgbClr val="FFFFFF"/>
                </a:solidFill>
                <a:effectLst/>
                <a:latin typeface="Calibri" panose="020F0502020204030204" pitchFamily="34" charset="0"/>
                <a:cs typeface="Calibri" panose="020F0502020204030204" pitchFamily="34" charset="0"/>
              </a:rPr>
              <a:t> se </a:t>
            </a:r>
            <a:r>
              <a:rPr lang="en-US" dirty="0" err="1">
                <a:solidFill>
                  <a:srgbClr val="FFFFFF"/>
                </a:solidFill>
                <a:effectLst/>
                <a:latin typeface="Calibri" panose="020F0502020204030204" pitchFamily="34" charset="0"/>
                <a:cs typeface="Calibri" panose="020F0502020204030204" pitchFamily="34" charset="0"/>
              </a:rPr>
              <a:t>mogu</a:t>
            </a:r>
            <a:r>
              <a:rPr lang="en-US" dirty="0">
                <a:solidFill>
                  <a:srgbClr val="FFFFFF"/>
                </a:solidFill>
                <a:effectLst/>
                <a:latin typeface="Calibri" panose="020F0502020204030204" pitchFamily="34" charset="0"/>
                <a:cs typeface="Calibri" panose="020F0502020204030204" pitchFamily="34" charset="0"/>
              </a:rPr>
              <a:t> </a:t>
            </a:r>
            <a:r>
              <a:rPr lang="en-US" dirty="0" smtClean="0">
                <a:solidFill>
                  <a:srgbClr val="FFFFFF"/>
                </a:solidFill>
                <a:effectLst/>
                <a:latin typeface="Calibri" panose="020F0502020204030204" pitchFamily="34" charset="0"/>
                <a:cs typeface="Calibri" panose="020F0502020204030204" pitchFamily="34" charset="0"/>
              </a:rPr>
              <a:t>p</a:t>
            </a:r>
            <a:r>
              <a:rPr lang="bs-Latn-BA" dirty="0" smtClean="0">
                <a:solidFill>
                  <a:srgbClr val="FFFFFF"/>
                </a:solidFill>
                <a:effectLst/>
                <a:latin typeface="Calibri" panose="020F0502020204030204" pitchFamily="34" charset="0"/>
                <a:cs typeface="Calibri" panose="020F0502020204030204" pitchFamily="34" charset="0"/>
              </a:rPr>
              <a:t>r</a:t>
            </a:r>
            <a:r>
              <a:rPr lang="en-US" dirty="0" err="1" smtClean="0">
                <a:solidFill>
                  <a:srgbClr val="FFFFFF"/>
                </a:solidFill>
                <a:effectLst/>
                <a:latin typeface="Calibri" panose="020F0502020204030204" pitchFamily="34" charset="0"/>
                <a:cs typeface="Calibri" panose="020F0502020204030204" pitchFamily="34" charset="0"/>
              </a:rPr>
              <a:t>ovjeriti</a:t>
            </a:r>
            <a:r>
              <a:rPr lang="en-US" dirty="0" smtClean="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klikom</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na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sličicu</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katanca</a:t>
            </a:r>
            <a:r>
              <a:rPr lang="en-US" dirty="0">
                <a:solidFill>
                  <a:srgbClr val="FFFFFF"/>
                </a:solidFill>
                <a:effectLst/>
                <a:latin typeface="Calibri" panose="020F0502020204030204" pitchFamily="34" charset="0"/>
                <a:cs typeface="Calibri" panose="020F0502020204030204" pitchFamily="34" charset="0"/>
              </a:rPr>
              <a:t>, koji se </a:t>
            </a:r>
            <a:r>
              <a:rPr lang="en-US" dirty="0" err="1">
                <a:solidFill>
                  <a:srgbClr val="FFFFFF"/>
                </a:solidFill>
                <a:effectLst/>
                <a:latin typeface="Calibri" panose="020F0502020204030204" pitchFamily="34" charset="0"/>
                <a:cs typeface="Calibri" panose="020F0502020204030204" pitchFamily="34" charset="0"/>
              </a:rPr>
              <a:t>obično</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nalazi</a:t>
            </a:r>
            <a:r>
              <a:rPr lang="en-US" dirty="0">
                <a:solidFill>
                  <a:srgbClr val="FFFFFF"/>
                </a:solidFill>
                <a:effectLst/>
                <a:latin typeface="Calibri" panose="020F0502020204030204" pitchFamily="34" charset="0"/>
                <a:cs typeface="Calibri" panose="020F0502020204030204" pitchFamily="34" charset="0"/>
              </a:rPr>
              <a:t> u </a:t>
            </a:r>
            <a:r>
              <a:rPr lang="en-US" dirty="0" err="1">
                <a:solidFill>
                  <a:srgbClr val="FFFFFF"/>
                </a:solidFill>
                <a:effectLst/>
                <a:latin typeface="Calibri" panose="020F0502020204030204" pitchFamily="34" charset="0"/>
                <a:cs typeface="Calibri" panose="020F0502020204030204" pitchFamily="34" charset="0"/>
              </a:rPr>
              <a:t>polju</a:t>
            </a:r>
            <a:r>
              <a:rPr lang="en-US" dirty="0">
                <a:solidFill>
                  <a:srgbClr val="FFFFFF"/>
                </a:solidFill>
                <a:effectLst/>
                <a:latin typeface="Calibri" panose="020F0502020204030204" pitchFamily="34" charset="0"/>
                <a:cs typeface="Calibri" panose="020F0502020204030204" pitchFamily="34" charset="0"/>
              </a:rPr>
              <a:t> s </a:t>
            </a:r>
            <a:r>
              <a:rPr lang="en-US" dirty="0" err="1">
                <a:solidFill>
                  <a:srgbClr val="FFFFFF"/>
                </a:solidFill>
                <a:effectLst/>
                <a:latin typeface="Calibri" panose="020F0502020204030204" pitchFamily="34" charset="0"/>
                <a:cs typeface="Calibri" panose="020F0502020204030204" pitchFamily="34" charset="0"/>
              </a:rPr>
              <a:t>adresom</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stranice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Ako</a:t>
            </a:r>
            <a:r>
              <a:rPr lang="en-US" dirty="0">
                <a:solidFill>
                  <a:srgbClr val="FFFFFF"/>
                </a:solidFill>
                <a:effectLst/>
                <a:latin typeface="Calibri" panose="020F0502020204030204" pitchFamily="34" charset="0"/>
                <a:cs typeface="Calibri" panose="020F0502020204030204" pitchFamily="34" charset="0"/>
              </a:rPr>
              <a:t> je </a:t>
            </a:r>
            <a:r>
              <a:rPr lang="en-US" dirty="0" err="1">
                <a:solidFill>
                  <a:srgbClr val="FFFFFF"/>
                </a:solidFill>
                <a:effectLst/>
                <a:latin typeface="Calibri" panose="020F0502020204030204" pitchFamily="34" charset="0"/>
                <a:cs typeface="Calibri" panose="020F0502020204030204" pitchFamily="34" charset="0"/>
              </a:rPr>
              <a:t>certifikat</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stranice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istekao</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ili</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na</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stranici</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postoje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elementi</a:t>
            </a:r>
            <a:r>
              <a:rPr lang="en-US" dirty="0">
                <a:solidFill>
                  <a:srgbClr val="FFFFFF"/>
                </a:solidFill>
                <a:effectLst/>
                <a:latin typeface="Calibri" panose="020F0502020204030204" pitchFamily="34" charset="0"/>
                <a:cs typeface="Calibri" panose="020F0502020204030204" pitchFamily="34" charset="0"/>
              </a:rPr>
              <a:t> koji </a:t>
            </a:r>
            <a:r>
              <a:rPr lang="en-US" dirty="0" err="1">
                <a:solidFill>
                  <a:srgbClr val="FFFFFF"/>
                </a:solidFill>
                <a:effectLst/>
                <a:latin typeface="Calibri" panose="020F0502020204030204" pitchFamily="34" charset="0"/>
                <a:cs typeface="Calibri" panose="020F0502020204030204" pitchFamily="34" charset="0"/>
              </a:rPr>
              <a:t>nisu</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zaštićeni</a:t>
            </a:r>
            <a:r>
              <a:rPr lang="en-US" dirty="0">
                <a:solidFill>
                  <a:srgbClr val="FFFFFF"/>
                </a:solidFill>
                <a:effectLst/>
                <a:latin typeface="Calibri" panose="020F0502020204030204" pitchFamily="34" charset="0"/>
                <a:cs typeface="Calibri" panose="020F0502020204030204" pitchFamily="34" charset="0"/>
              </a:rPr>
              <a:t>, web </a:t>
            </a:r>
            <a:r>
              <a:rPr lang="en-US" dirty="0" err="1">
                <a:solidFill>
                  <a:srgbClr val="FFFFFF"/>
                </a:solidFill>
                <a:effectLst/>
                <a:latin typeface="Calibri" panose="020F0502020204030204" pitchFamily="34" charset="0"/>
                <a:cs typeface="Calibri" panose="020F0502020204030204" pitchFamily="34" charset="0"/>
              </a:rPr>
              <a:t>čitač</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će</a:t>
            </a:r>
            <a:r>
              <a:rPr lang="en-US" dirty="0">
                <a:solidFill>
                  <a:srgbClr val="FFFFFF"/>
                </a:solidFill>
                <a:effectLst/>
                <a:latin typeface="Calibri" panose="020F0502020204030204" pitchFamily="34" charset="0"/>
                <a:cs typeface="Calibri" panose="020F0502020204030204" pitchFamily="34" charset="0"/>
              </a:rPr>
              <a:t> </a:t>
            </a:r>
            <a:r>
              <a:rPr lang="en-US" dirty="0" err="1">
                <a:solidFill>
                  <a:srgbClr val="FFFFFF"/>
                </a:solidFill>
                <a:effectLst/>
                <a:latin typeface="Calibri" panose="020F0502020204030204" pitchFamily="34" charset="0"/>
                <a:cs typeface="Calibri" panose="020F0502020204030204" pitchFamily="34" charset="0"/>
              </a:rPr>
              <a:t>upozoriti</a:t>
            </a:r>
            <a:r>
              <a:rPr lang="en-US" dirty="0">
                <a:solidFill>
                  <a:srgbClr val="FFFFFF"/>
                </a:solidFill>
                <a:effectLst/>
                <a:latin typeface="Calibri" panose="020F0502020204030204" pitchFamily="34" charset="0"/>
                <a:cs typeface="Calibri" panose="020F0502020204030204" pitchFamily="34" charset="0"/>
              </a:rPr>
              <a:t> o tome.</a:t>
            </a:r>
          </a:p>
          <a:p>
            <a:endParaRPr lang="en-US" dirty="0">
              <a:solidFill>
                <a:srgbClr val="FFFFFF"/>
              </a:solidFill>
            </a:endParaRPr>
          </a:p>
        </p:txBody>
      </p:sp>
    </p:spTree>
    <p:extLst>
      <p:ext uri="{BB962C8B-B14F-4D97-AF65-F5344CB8AC3E}">
        <p14:creationId xmlns:p14="http://schemas.microsoft.com/office/powerpoint/2010/main" val="23925972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1936</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Franklin Gothic Book</vt:lpstr>
      <vt:lpstr>Franklin Gothic Demi</vt:lpstr>
      <vt:lpstr>Times New Roman</vt:lpstr>
      <vt:lpstr>Wingdings</vt:lpstr>
      <vt:lpstr>Wingdings 2</vt:lpstr>
      <vt:lpstr>DividendVTI</vt:lpstr>
      <vt:lpstr>online (internet) kupovina</vt:lpstr>
      <vt:lpstr>O CENTRALNOJ BANCI BOSNE I HERCEGOVINE</vt:lpstr>
      <vt:lpstr>FINANSIJSKA EDUKACIJA O online i internet kupovini IMA ZA CILJ....</vt:lpstr>
      <vt:lpstr>Kupovina putem interneta ili online kupovina u najkraćem</vt:lpstr>
      <vt:lpstr>Na kojim uređajima, ako posjedujem internet konekciju, mogu vršiti online kupovinu</vt:lpstr>
      <vt:lpstr>Sigurnost je jako važna – KORISNI SIGURNOSNI PREDUVJETI</vt:lpstr>
      <vt:lpstr>Šta je potrebno za ulazak u svijet internet/online kupovine?</vt:lpstr>
      <vt:lpstr>Sigurnost internet stranice – šta je korisno znati</vt:lpstr>
      <vt:lpstr>Jedinstveni certifikat web stranice  ssl</vt:lpstr>
      <vt:lpstr>Plaćanje robe</vt:lpstr>
      <vt:lpstr>Podsjetimo se o platnim karticama</vt:lpstr>
      <vt:lpstr>Prepaid kartica i njena uloga u online kupovini </vt:lpstr>
      <vt:lpstr>NAKON ŠTO odaberem PROIZVOD, KAKO ZAPOČINJE PROCES PLAĆANJA</vt:lpstr>
      <vt:lpstr>Servisi za posredovanje u transakcijama plaćanja</vt:lpstr>
      <vt:lpstr>Plaćanje dadžbina na isporuku robe</vt:lpstr>
      <vt:lpstr>Vrlo je važna zaštita ličnih podataka</vt:lpstr>
      <vt:lpstr>Online kupovina i zaštita potrošača</vt:lpstr>
      <vt:lpstr>Online kupovina i reklamacije</vt:lpstr>
      <vt:lpstr>Važno je ponoviti</vt:lpstr>
      <vt:lpstr>                              Pitanja?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(internet) kupovina</dc:title>
  <dc:creator>Adnan Bahtic</dc:creator>
  <cp:lastModifiedBy>Ema Mundzehasic</cp:lastModifiedBy>
  <cp:revision>20</cp:revision>
  <dcterms:created xsi:type="dcterms:W3CDTF">2020-12-16T10:25:00Z</dcterms:created>
  <dcterms:modified xsi:type="dcterms:W3CDTF">2021-11-02T12:12:32Z</dcterms:modified>
</cp:coreProperties>
</file>