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6"/>
  </p:notesMasterIdLst>
  <p:sldIdLst>
    <p:sldId id="300" r:id="rId5"/>
    <p:sldId id="259" r:id="rId6"/>
    <p:sldId id="261" r:id="rId7"/>
    <p:sldId id="310" r:id="rId8"/>
    <p:sldId id="291" r:id="rId9"/>
    <p:sldId id="260" r:id="rId10"/>
    <p:sldId id="258" r:id="rId11"/>
    <p:sldId id="299" r:id="rId12"/>
    <p:sldId id="285" r:id="rId13"/>
    <p:sldId id="323" r:id="rId14"/>
    <p:sldId id="315" r:id="rId15"/>
    <p:sldId id="301" r:id="rId16"/>
    <p:sldId id="321" r:id="rId17"/>
    <p:sldId id="312" r:id="rId18"/>
    <p:sldId id="322" r:id="rId19"/>
    <p:sldId id="308" r:id="rId20"/>
    <p:sldId id="302" r:id="rId21"/>
    <p:sldId id="324" r:id="rId22"/>
    <p:sldId id="306" r:id="rId23"/>
    <p:sldId id="326"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nan Bahtic" initials="AB" lastIdx="1" clrIdx="0">
    <p:extLst>
      <p:ext uri="{19B8F6BF-5375-455C-9EA6-DF929625EA0E}">
        <p15:presenceInfo xmlns:p15="http://schemas.microsoft.com/office/powerpoint/2012/main" userId="2d82952c9bc52a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5226" autoAdjust="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08/layout/SquareAccentList" loCatId="list" qsTypeId="urn:microsoft.com/office/officeart/2005/8/quickstyle/simple5" qsCatId="simple" csTypeId="urn:microsoft.com/office/officeart/2005/8/colors/colorful5" csCatId="colorful" phldr="1"/>
      <dgm:spPr/>
      <dgm:t>
        <a:bodyPr/>
        <a:lstStyle/>
        <a:p>
          <a:endParaRPr lang="en-US"/>
        </a:p>
      </dgm:t>
    </dgm:pt>
    <dgm:pt modelId="{8DB5D7D5-6A1C-4ABC-8850-759A9D876047}">
      <dgm:prSet/>
      <dgm:spPr/>
      <dgm:t>
        <a:bodyPr/>
        <a:lstStyle/>
        <a:p>
          <a:r>
            <a:rPr lang="bs-Latn-BA" dirty="0" smtClean="0"/>
            <a:t>Технички предуслови</a:t>
          </a:r>
          <a:endParaRPr lang="en-US" dirty="0"/>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endParaRPr lang="bs-Latn-BA" sz="1600" dirty="0">
            <a:latin typeface="+mn-lt"/>
            <a:cs typeface="Calibri" panose="020F0502020204030204" pitchFamily="34" charset="0"/>
          </a:endParaRPr>
        </a:p>
        <a:p>
          <a:endParaRPr lang="bs-Latn-BA" sz="1600" dirty="0">
            <a:latin typeface="+mn-lt"/>
            <a:cs typeface="Calibri" panose="020F0502020204030204" pitchFamily="34" charset="0"/>
          </a:endParaRPr>
        </a:p>
        <a:p>
          <a:endParaRPr lang="bs-Latn-BA" sz="1600" dirty="0">
            <a:latin typeface="+mn-lt"/>
            <a:cs typeface="Calibri" panose="020F0502020204030204" pitchFamily="34" charset="0"/>
          </a:endParaRPr>
        </a:p>
        <a:p>
          <a:endParaRPr lang="bs-Latn-BA" sz="1600" dirty="0" smtClean="0">
            <a:latin typeface="Calibri" panose="020F0502020204030204" pitchFamily="34" charset="0"/>
            <a:cs typeface="Calibri" panose="020F0502020204030204" pitchFamily="34" charset="0"/>
          </a:endParaRPr>
        </a:p>
        <a:p>
          <a:r>
            <a:rPr lang="bs-Latn-BA" sz="1600" dirty="0" smtClean="0"/>
            <a:t>Важна је сигурност интернет везе</a:t>
          </a:r>
        </a:p>
        <a:p>
          <a:r>
            <a:rPr lang="bs-Latn-BA" sz="1600" dirty="0" smtClean="0"/>
            <a:t>Пожељно је да интернет веза буде стабилна</a:t>
          </a:r>
        </a:p>
        <a:p>
          <a:r>
            <a:rPr lang="bs-Latn-BA" sz="1600" dirty="0" smtClean="0"/>
            <a:t>Потребан је адекватан уређај (компјутер, таблет, мобилни телефон)  на којем је инсталисан адекватан механизам заштите</a:t>
          </a:r>
        </a:p>
        <a:p>
          <a:endParaRPr lang="bs-Latn-BA"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bs-Latn-BA" dirty="0" smtClean="0"/>
            <a:t>Основни подаци и продавцу и интернет продавници</a:t>
          </a:r>
          <a:endParaRPr lang="en-US" dirty="0"/>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bs-Latn-BA" sz="1600" dirty="0" smtClean="0"/>
            <a:t>Пожељно је информирати се о искуствима других купаца</a:t>
          </a:r>
        </a:p>
        <a:p>
          <a:r>
            <a:rPr lang="bs-Latn-BA" sz="1600" dirty="0" smtClean="0"/>
            <a:t>Већина интернет продавница имају рецензије о својим услугама, корисно је информисати се о статусу, пословности, сигурности итд.</a:t>
          </a:r>
        </a:p>
        <a:p>
          <a:r>
            <a:rPr lang="bs-Latn-BA" sz="1600" dirty="0" smtClean="0"/>
            <a:t>Не дијелите своје личне податке са другима, водите рачуна гдје податке уносите и стављате на располагање</a:t>
          </a:r>
        </a:p>
        <a:p>
          <a:endParaRPr lang="en-US" sz="100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bs-Latn-BA" dirty="0" smtClean="0"/>
            <a:t>Платне картице</a:t>
          </a:r>
          <a:endParaRPr lang="en-US" dirty="0"/>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endParaRPr lang="bs-Latn-BA" sz="1600" dirty="0"/>
        </a:p>
        <a:p>
          <a:endParaRPr lang="bs-Latn-BA" sz="1600" dirty="0"/>
        </a:p>
        <a:p>
          <a:endParaRPr lang="bs-Latn-BA" sz="1600" dirty="0"/>
        </a:p>
        <a:p>
          <a:endParaRPr lang="bs-Latn-BA" sz="1600" dirty="0"/>
        </a:p>
        <a:p>
          <a:endParaRPr lang="bs-Latn-BA" sz="1600" dirty="0">
            <a:latin typeface="Calibri" panose="020F0502020204030204" pitchFamily="34" charset="0"/>
            <a:cs typeface="Calibri" panose="020F0502020204030204" pitchFamily="34" charset="0"/>
          </a:endParaRPr>
        </a:p>
        <a:p>
          <a:r>
            <a:rPr lang="bs-Latn-BA" sz="1600" dirty="0" smtClean="0"/>
            <a:t>Плаћање се у правилу врши путем платних картица</a:t>
          </a:r>
        </a:p>
        <a:p>
          <a:r>
            <a:rPr lang="bs-Latn-BA" sz="1600" dirty="0" smtClean="0"/>
            <a:t>Постоји више врста платних картица и пожељно је одредити једну путем које бисмо вршили интернет куповину</a:t>
          </a:r>
        </a:p>
        <a:p>
          <a:r>
            <a:rPr lang="bs-Latn-BA" sz="1600" dirty="0" smtClean="0"/>
            <a:t>Ради сигурности, добро је размислити да се за интернет куповину користи </a:t>
          </a:r>
          <a:r>
            <a:rPr lang="bs-Latn-BA" sz="1600" i="1" dirty="0" smtClean="0"/>
            <a:t>prepaid</a:t>
          </a:r>
          <a:r>
            <a:rPr lang="bs-Latn-BA" sz="1600" dirty="0" smtClean="0"/>
            <a:t> картица – она не би требала имати повезницу са средствима на текућем рачуну и на овој картици је пожељно имати онолико средстава колико смо планирали потрошити</a:t>
          </a:r>
        </a:p>
        <a:p>
          <a:endParaRPr lang="en-US" sz="1600" dirty="0">
            <a:latin typeface="Calibri" panose="020F0502020204030204" pitchFamily="34" charset="0"/>
            <a:cs typeface="Calibri" panose="020F0502020204030204" pitchFamily="34" charset="0"/>
          </a:endParaRP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7923B31A-26ED-4AC1-B5B7-C4F25B049851}" type="pres">
      <dgm:prSet presAssocID="{6A70FD8F-0050-42E3-8B3A-6ED7CFB9852E}" presName="layout" presStyleCnt="0">
        <dgm:presLayoutVars>
          <dgm:chMax/>
          <dgm:chPref/>
          <dgm:dir/>
          <dgm:resizeHandles/>
        </dgm:presLayoutVars>
      </dgm:prSet>
      <dgm:spPr/>
      <dgm:t>
        <a:bodyPr/>
        <a:lstStyle/>
        <a:p>
          <a:endParaRPr lang="en-US"/>
        </a:p>
      </dgm:t>
    </dgm:pt>
    <dgm:pt modelId="{B222A6F3-40EB-494D-A2E5-396EFC769278}" type="pres">
      <dgm:prSet presAssocID="{8DB5D7D5-6A1C-4ABC-8850-759A9D876047}" presName="root" presStyleCnt="0">
        <dgm:presLayoutVars>
          <dgm:chMax/>
          <dgm:chPref/>
        </dgm:presLayoutVars>
      </dgm:prSet>
      <dgm:spPr/>
    </dgm:pt>
    <dgm:pt modelId="{CC7A1B91-BB97-49BB-B938-D3D3B334A03E}" type="pres">
      <dgm:prSet presAssocID="{8DB5D7D5-6A1C-4ABC-8850-759A9D876047}" presName="rootComposite" presStyleCnt="0">
        <dgm:presLayoutVars/>
      </dgm:prSet>
      <dgm:spPr/>
    </dgm:pt>
    <dgm:pt modelId="{E46245CF-4505-4D06-A12F-C9DC685813DC}" type="pres">
      <dgm:prSet presAssocID="{8DB5D7D5-6A1C-4ABC-8850-759A9D876047}" presName="ParentAccent" presStyleLbl="alignNode1" presStyleIdx="0" presStyleCnt="3"/>
      <dgm:spPr/>
    </dgm:pt>
    <dgm:pt modelId="{F05317BF-C210-48C5-88CB-D60A62916024}" type="pres">
      <dgm:prSet presAssocID="{8DB5D7D5-6A1C-4ABC-8850-759A9D876047}" presName="ParentSmallAccent" presStyleLbl="fgAcc1" presStyleIdx="0" presStyleCnt="3"/>
      <dgm:spPr/>
    </dgm:pt>
    <dgm:pt modelId="{C01249BB-9074-4A18-9737-59B36C2E6890}" type="pres">
      <dgm:prSet presAssocID="{8DB5D7D5-6A1C-4ABC-8850-759A9D876047}" presName="Parent" presStyleLbl="revTx" presStyleIdx="0" presStyleCnt="6">
        <dgm:presLayoutVars>
          <dgm:chMax/>
          <dgm:chPref val="4"/>
          <dgm:bulletEnabled val="1"/>
        </dgm:presLayoutVars>
      </dgm:prSet>
      <dgm:spPr/>
      <dgm:t>
        <a:bodyPr/>
        <a:lstStyle/>
        <a:p>
          <a:endParaRPr lang="en-US"/>
        </a:p>
      </dgm:t>
    </dgm:pt>
    <dgm:pt modelId="{44FD8439-C069-4A37-9C99-9EF080977564}" type="pres">
      <dgm:prSet presAssocID="{8DB5D7D5-6A1C-4ABC-8850-759A9D876047}" presName="childShape" presStyleCnt="0">
        <dgm:presLayoutVars>
          <dgm:chMax val="0"/>
          <dgm:chPref val="0"/>
        </dgm:presLayoutVars>
      </dgm:prSet>
      <dgm:spPr/>
    </dgm:pt>
    <dgm:pt modelId="{5C81C301-3198-40F1-82A7-748A9047557A}" type="pres">
      <dgm:prSet presAssocID="{96262926-A67D-4E4E-9515-5EBC67F0B634}" presName="childComposite" presStyleCnt="0">
        <dgm:presLayoutVars>
          <dgm:chMax val="0"/>
          <dgm:chPref val="0"/>
        </dgm:presLayoutVars>
      </dgm:prSet>
      <dgm:spPr/>
    </dgm:pt>
    <dgm:pt modelId="{9DD64267-4C0F-44D2-B382-0864599D120B}" type="pres">
      <dgm:prSet presAssocID="{96262926-A67D-4E4E-9515-5EBC67F0B634}" presName="ChildAccent" presStyleLbl="solidFgAcc1" presStyleIdx="0" presStyleCnt="3" custLinFactNeighborX="-27058" custLinFactNeighborY="-94787"/>
      <dgm:spPr/>
    </dgm:pt>
    <dgm:pt modelId="{705BA34A-2367-484A-8E9B-D10A308ABEF6}" type="pres">
      <dgm:prSet presAssocID="{96262926-A67D-4E4E-9515-5EBC67F0B634}" presName="Child" presStyleLbl="revTx" presStyleIdx="1" presStyleCnt="6" custScaleX="90402" custScaleY="383646" custLinFactNeighborX="3642" custLinFactNeighborY="-170">
        <dgm:presLayoutVars>
          <dgm:chMax val="0"/>
          <dgm:chPref val="0"/>
          <dgm:bulletEnabled val="1"/>
        </dgm:presLayoutVars>
      </dgm:prSet>
      <dgm:spPr/>
      <dgm:t>
        <a:bodyPr/>
        <a:lstStyle/>
        <a:p>
          <a:endParaRPr lang="en-US"/>
        </a:p>
      </dgm:t>
    </dgm:pt>
    <dgm:pt modelId="{B6D7BC7E-3744-416C-9A37-3A7BBC75A10B}" type="pres">
      <dgm:prSet presAssocID="{C5146535-FD3D-4589-98A3-623B8DA4B8DB}" presName="root" presStyleCnt="0">
        <dgm:presLayoutVars>
          <dgm:chMax/>
          <dgm:chPref/>
        </dgm:presLayoutVars>
      </dgm:prSet>
      <dgm:spPr/>
    </dgm:pt>
    <dgm:pt modelId="{B2ED3989-6448-4EBB-BBAE-ED92378ADCFE}" type="pres">
      <dgm:prSet presAssocID="{C5146535-FD3D-4589-98A3-623B8DA4B8DB}" presName="rootComposite" presStyleCnt="0">
        <dgm:presLayoutVars/>
      </dgm:prSet>
      <dgm:spPr/>
    </dgm:pt>
    <dgm:pt modelId="{3B33B9E1-C37D-4B78-A34D-ECBF966641D0}" type="pres">
      <dgm:prSet presAssocID="{C5146535-FD3D-4589-98A3-623B8DA4B8DB}" presName="ParentAccent" presStyleLbl="alignNode1" presStyleIdx="1" presStyleCnt="3"/>
      <dgm:spPr/>
    </dgm:pt>
    <dgm:pt modelId="{3989346C-6C74-4AC8-A417-45A40041CD52}" type="pres">
      <dgm:prSet presAssocID="{C5146535-FD3D-4589-98A3-623B8DA4B8DB}" presName="ParentSmallAccent" presStyleLbl="fgAcc1" presStyleIdx="1" presStyleCnt="3"/>
      <dgm:spPr/>
    </dgm:pt>
    <dgm:pt modelId="{6C80CA49-C1AF-46A2-98BE-695B83745494}" type="pres">
      <dgm:prSet presAssocID="{C5146535-FD3D-4589-98A3-623B8DA4B8DB}" presName="Parent" presStyleLbl="revTx" presStyleIdx="2" presStyleCnt="6">
        <dgm:presLayoutVars>
          <dgm:chMax/>
          <dgm:chPref val="4"/>
          <dgm:bulletEnabled val="1"/>
        </dgm:presLayoutVars>
      </dgm:prSet>
      <dgm:spPr/>
      <dgm:t>
        <a:bodyPr/>
        <a:lstStyle/>
        <a:p>
          <a:endParaRPr lang="en-US"/>
        </a:p>
      </dgm:t>
    </dgm:pt>
    <dgm:pt modelId="{3E725221-74FF-44AC-B130-533915A00500}" type="pres">
      <dgm:prSet presAssocID="{C5146535-FD3D-4589-98A3-623B8DA4B8DB}" presName="childShape" presStyleCnt="0">
        <dgm:presLayoutVars>
          <dgm:chMax val="0"/>
          <dgm:chPref val="0"/>
        </dgm:presLayoutVars>
      </dgm:prSet>
      <dgm:spPr/>
    </dgm:pt>
    <dgm:pt modelId="{13D6DB4D-A989-4AFA-BE02-CD742BE748C1}" type="pres">
      <dgm:prSet presAssocID="{E80CA270-6C90-4E17-ACEA-46B56AD54DD1}" presName="childComposite" presStyleCnt="0">
        <dgm:presLayoutVars>
          <dgm:chMax val="0"/>
          <dgm:chPref val="0"/>
        </dgm:presLayoutVars>
      </dgm:prSet>
      <dgm:spPr/>
    </dgm:pt>
    <dgm:pt modelId="{3000F64F-0BB1-433F-BCA1-D7839C8600CB}" type="pres">
      <dgm:prSet presAssocID="{E80CA270-6C90-4E17-ACEA-46B56AD54DD1}" presName="ChildAccent" presStyleLbl="solidFgAcc1" presStyleIdx="1" presStyleCnt="3" custLinFactNeighborX="-14611" custLinFactNeighborY="17538"/>
      <dgm:spPr/>
    </dgm:pt>
    <dgm:pt modelId="{8DAAD972-BF83-4474-8AAC-211CE445A7C3}" type="pres">
      <dgm:prSet presAssocID="{E80CA270-6C90-4E17-ACEA-46B56AD54DD1}" presName="Child" presStyleLbl="revTx" presStyleIdx="3" presStyleCnt="6" custScaleX="91682" custScaleY="287271" custLinFactY="35608" custLinFactNeighborX="6308" custLinFactNeighborY="100000">
        <dgm:presLayoutVars>
          <dgm:chMax val="0"/>
          <dgm:chPref val="0"/>
          <dgm:bulletEnabled val="1"/>
        </dgm:presLayoutVars>
      </dgm:prSet>
      <dgm:spPr/>
      <dgm:t>
        <a:bodyPr/>
        <a:lstStyle/>
        <a:p>
          <a:endParaRPr lang="en-US"/>
        </a:p>
      </dgm:t>
    </dgm:pt>
    <dgm:pt modelId="{331ECAFE-B753-4063-BF4F-ABE6664227EF}" type="pres">
      <dgm:prSet presAssocID="{09C152DA-7620-4852-8162-A77EC3609F3F}" presName="root" presStyleCnt="0">
        <dgm:presLayoutVars>
          <dgm:chMax/>
          <dgm:chPref/>
        </dgm:presLayoutVars>
      </dgm:prSet>
      <dgm:spPr/>
    </dgm:pt>
    <dgm:pt modelId="{70B1D8B3-1694-466D-AA62-A1A3E845466E}" type="pres">
      <dgm:prSet presAssocID="{09C152DA-7620-4852-8162-A77EC3609F3F}" presName="rootComposite" presStyleCnt="0">
        <dgm:presLayoutVars/>
      </dgm:prSet>
      <dgm:spPr/>
    </dgm:pt>
    <dgm:pt modelId="{A52B1697-E07E-44E3-97F8-C5241C256AC1}" type="pres">
      <dgm:prSet presAssocID="{09C152DA-7620-4852-8162-A77EC3609F3F}" presName="ParentAccent" presStyleLbl="alignNode1" presStyleIdx="2" presStyleCnt="3"/>
      <dgm:spPr/>
    </dgm:pt>
    <dgm:pt modelId="{75FED2A4-2564-4885-93CD-C88DE3027B32}" type="pres">
      <dgm:prSet presAssocID="{09C152DA-7620-4852-8162-A77EC3609F3F}" presName="ParentSmallAccent" presStyleLbl="fgAcc1" presStyleIdx="2" presStyleCnt="3"/>
      <dgm:spPr/>
    </dgm:pt>
    <dgm:pt modelId="{9C8D68F8-DA84-49A2-B425-525D83EC9ABB}" type="pres">
      <dgm:prSet presAssocID="{09C152DA-7620-4852-8162-A77EC3609F3F}" presName="Parent" presStyleLbl="revTx" presStyleIdx="4" presStyleCnt="6">
        <dgm:presLayoutVars>
          <dgm:chMax/>
          <dgm:chPref val="4"/>
          <dgm:bulletEnabled val="1"/>
        </dgm:presLayoutVars>
      </dgm:prSet>
      <dgm:spPr/>
      <dgm:t>
        <a:bodyPr/>
        <a:lstStyle/>
        <a:p>
          <a:endParaRPr lang="en-US"/>
        </a:p>
      </dgm:t>
    </dgm:pt>
    <dgm:pt modelId="{2D777CA9-CE2F-455B-9452-5DC9714F69E0}" type="pres">
      <dgm:prSet presAssocID="{09C152DA-7620-4852-8162-A77EC3609F3F}" presName="childShape" presStyleCnt="0">
        <dgm:presLayoutVars>
          <dgm:chMax val="0"/>
          <dgm:chPref val="0"/>
        </dgm:presLayoutVars>
      </dgm:prSet>
      <dgm:spPr/>
    </dgm:pt>
    <dgm:pt modelId="{DD8BE6B8-9C17-4EE3-96AE-8CE2948180AE}" type="pres">
      <dgm:prSet presAssocID="{6C8937BE-93F8-4DED-8538-1C601DAEBA66}" presName="childComposite" presStyleCnt="0">
        <dgm:presLayoutVars>
          <dgm:chMax val="0"/>
          <dgm:chPref val="0"/>
        </dgm:presLayoutVars>
      </dgm:prSet>
      <dgm:spPr/>
    </dgm:pt>
    <dgm:pt modelId="{E1EDA3D7-94B3-42C1-A2C5-C760EFC9E699}" type="pres">
      <dgm:prSet presAssocID="{6C8937BE-93F8-4DED-8538-1C601DAEBA66}" presName="ChildAccent" presStyleLbl="solidFgAcc1" presStyleIdx="2" presStyleCnt="3" custLinFactNeighborX="-47919" custLinFactNeighborY="58445"/>
      <dgm:spPr/>
    </dgm:pt>
    <dgm:pt modelId="{318C1319-3787-40FD-B87C-6448A14A2B23}" type="pres">
      <dgm:prSet presAssocID="{6C8937BE-93F8-4DED-8538-1C601DAEBA66}" presName="Child" presStyleLbl="revTx" presStyleIdx="5" presStyleCnt="6" custScaleY="296674" custLinFactNeighborX="-1723" custLinFactNeighborY="5704">
        <dgm:presLayoutVars>
          <dgm:chMax val="0"/>
          <dgm:chPref val="0"/>
          <dgm:bulletEnabled val="1"/>
        </dgm:presLayoutVars>
      </dgm:prSet>
      <dgm:spPr/>
      <dgm:t>
        <a:bodyPr/>
        <a:lstStyle/>
        <a:p>
          <a:endParaRPr lang="en-US"/>
        </a:p>
      </dgm:t>
    </dgm:pt>
  </dgm:ptLst>
  <dgm:cxnLst>
    <dgm:cxn modelId="{8EBF857E-7408-4941-91E4-293B0F59EEF7}" srcId="{6A70FD8F-0050-42E3-8B3A-6ED7CFB9852E}" destId="{C5146535-FD3D-4589-98A3-623B8DA4B8DB}" srcOrd="1" destOrd="0" parTransId="{20848F78-EC70-4162-96CE-CC68006930F0}" sibTransId="{7A3CCAF8-AC3A-401E-AEDD-44BBC1AA9C31}"/>
    <dgm:cxn modelId="{98383B53-9D10-4EC3-BBBD-B03F8D355819}" type="presOf" srcId="{6A70FD8F-0050-42E3-8B3A-6ED7CFB9852E}" destId="{7923B31A-26ED-4AC1-B5B7-C4F25B049851}" srcOrd="0" destOrd="0" presId="urn:microsoft.com/office/officeart/2008/layout/SquareAccentList"/>
    <dgm:cxn modelId="{1E576998-A473-40B9-91DD-19C7AB38B793}" type="presOf" srcId="{09C152DA-7620-4852-8162-A77EC3609F3F}" destId="{9C8D68F8-DA84-49A2-B425-525D83EC9ABB}" srcOrd="0" destOrd="0" presId="urn:microsoft.com/office/officeart/2008/layout/SquareAccentList"/>
    <dgm:cxn modelId="{44EE45D9-3AAA-4E07-AD79-355F490BB9A5}" type="presOf" srcId="{E80CA270-6C90-4E17-ACEA-46B56AD54DD1}" destId="{8DAAD972-BF83-4474-8AAC-211CE445A7C3}" srcOrd="0" destOrd="0" presId="urn:microsoft.com/office/officeart/2008/layout/SquareAccentList"/>
    <dgm:cxn modelId="{C5202EE1-10E9-4076-9D55-9E0CF8B152AF}" srcId="{6A70FD8F-0050-42E3-8B3A-6ED7CFB9852E}" destId="{8DB5D7D5-6A1C-4ABC-8850-759A9D876047}" srcOrd="0" destOrd="0" parTransId="{D8874F40-D7B0-41DE-BB6F-A6014FEAB2D7}" sibTransId="{BD6E0A2E-99C8-4F5A-971A-CD211D1099FF}"/>
    <dgm:cxn modelId="{FAA8D3DD-12E8-457D-9144-B037C5678347}" srcId="{09C152DA-7620-4852-8162-A77EC3609F3F}" destId="{6C8937BE-93F8-4DED-8538-1C601DAEBA66}" srcOrd="0" destOrd="0" parTransId="{77D169C6-D77F-456D-B18B-D7BE016AD87A}" sibTransId="{A97BE953-FA9D-4BA6-A92C-494DB1F3BA59}"/>
    <dgm:cxn modelId="{88EE4753-9A33-451F-986A-5002662BB065}" type="presOf" srcId="{6C8937BE-93F8-4DED-8538-1C601DAEBA66}" destId="{318C1319-3787-40FD-B87C-6448A14A2B23}" srcOrd="0" destOrd="0" presId="urn:microsoft.com/office/officeart/2008/layout/SquareAccentList"/>
    <dgm:cxn modelId="{23ECAC8B-17A4-4883-AA0E-06D66B7E788A}" srcId="{6A70FD8F-0050-42E3-8B3A-6ED7CFB9852E}" destId="{09C152DA-7620-4852-8162-A77EC3609F3F}" srcOrd="2" destOrd="0" parTransId="{9F6D14C0-6C82-4CBD-8D6D-B0E117B6F2ED}" sibTransId="{0AE8D36D-0F0F-4206-AE39-0A2D73987B68}"/>
    <dgm:cxn modelId="{74D63655-0C19-4610-AC9F-D839E30E0AEB}" type="presOf" srcId="{C5146535-FD3D-4589-98A3-623B8DA4B8DB}" destId="{6C80CA49-C1AF-46A2-98BE-695B83745494}" srcOrd="0" destOrd="0" presId="urn:microsoft.com/office/officeart/2008/layout/SquareAccentList"/>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46FDE5AE-3BAE-4970-98D4-F952DBFD90B4}" type="presOf" srcId="{96262926-A67D-4E4E-9515-5EBC67F0B634}" destId="{705BA34A-2367-484A-8E9B-D10A308ABEF6}" srcOrd="0" destOrd="0" presId="urn:microsoft.com/office/officeart/2008/layout/SquareAccentList"/>
    <dgm:cxn modelId="{0BC62F21-5B75-4C7A-8D60-4DB1127A18E4}" type="presOf" srcId="{8DB5D7D5-6A1C-4ABC-8850-759A9D876047}" destId="{C01249BB-9074-4A18-9737-59B36C2E6890}" srcOrd="0" destOrd="0" presId="urn:microsoft.com/office/officeart/2008/layout/SquareAccentList"/>
    <dgm:cxn modelId="{388C71B1-E3D5-43F6-83A3-A48A5EDEC148}" type="presParOf" srcId="{7923B31A-26ED-4AC1-B5B7-C4F25B049851}" destId="{B222A6F3-40EB-494D-A2E5-396EFC769278}" srcOrd="0" destOrd="0" presId="urn:microsoft.com/office/officeart/2008/layout/SquareAccentList"/>
    <dgm:cxn modelId="{574C2A2D-8071-485C-ADAB-26CC54C19698}" type="presParOf" srcId="{B222A6F3-40EB-494D-A2E5-396EFC769278}" destId="{CC7A1B91-BB97-49BB-B938-D3D3B334A03E}" srcOrd="0" destOrd="0" presId="urn:microsoft.com/office/officeart/2008/layout/SquareAccentList"/>
    <dgm:cxn modelId="{EC09CE4E-1680-49F9-9769-38FDAA05DC17}" type="presParOf" srcId="{CC7A1B91-BB97-49BB-B938-D3D3B334A03E}" destId="{E46245CF-4505-4D06-A12F-C9DC685813DC}" srcOrd="0" destOrd="0" presId="urn:microsoft.com/office/officeart/2008/layout/SquareAccentList"/>
    <dgm:cxn modelId="{48CE0919-2279-48E1-8416-E7CC62EAE1BA}" type="presParOf" srcId="{CC7A1B91-BB97-49BB-B938-D3D3B334A03E}" destId="{F05317BF-C210-48C5-88CB-D60A62916024}" srcOrd="1" destOrd="0" presId="urn:microsoft.com/office/officeart/2008/layout/SquareAccentList"/>
    <dgm:cxn modelId="{D2847112-C062-4060-8128-59F3A0CB7B17}" type="presParOf" srcId="{CC7A1B91-BB97-49BB-B938-D3D3B334A03E}" destId="{C01249BB-9074-4A18-9737-59B36C2E6890}" srcOrd="2" destOrd="0" presId="urn:microsoft.com/office/officeart/2008/layout/SquareAccentList"/>
    <dgm:cxn modelId="{E2691FFD-6044-4EF6-A3E0-C4A443B42696}" type="presParOf" srcId="{B222A6F3-40EB-494D-A2E5-396EFC769278}" destId="{44FD8439-C069-4A37-9C99-9EF080977564}" srcOrd="1" destOrd="0" presId="urn:microsoft.com/office/officeart/2008/layout/SquareAccentList"/>
    <dgm:cxn modelId="{C1BEE6A7-17F8-43A7-A266-022D688683B4}" type="presParOf" srcId="{44FD8439-C069-4A37-9C99-9EF080977564}" destId="{5C81C301-3198-40F1-82A7-748A9047557A}" srcOrd="0" destOrd="0" presId="urn:microsoft.com/office/officeart/2008/layout/SquareAccentList"/>
    <dgm:cxn modelId="{A116D6D0-507F-4BD2-9B96-730134FA11CF}" type="presParOf" srcId="{5C81C301-3198-40F1-82A7-748A9047557A}" destId="{9DD64267-4C0F-44D2-B382-0864599D120B}" srcOrd="0" destOrd="0" presId="urn:microsoft.com/office/officeart/2008/layout/SquareAccentList"/>
    <dgm:cxn modelId="{6FAF6D4B-E2F0-41B2-82EE-4E1FC981BC5F}" type="presParOf" srcId="{5C81C301-3198-40F1-82A7-748A9047557A}" destId="{705BA34A-2367-484A-8E9B-D10A308ABEF6}" srcOrd="1" destOrd="0" presId="urn:microsoft.com/office/officeart/2008/layout/SquareAccentList"/>
    <dgm:cxn modelId="{A305DE40-3A35-4365-8806-61CEBB1FDAD0}" type="presParOf" srcId="{7923B31A-26ED-4AC1-B5B7-C4F25B049851}" destId="{B6D7BC7E-3744-416C-9A37-3A7BBC75A10B}" srcOrd="1" destOrd="0" presId="urn:microsoft.com/office/officeart/2008/layout/SquareAccentList"/>
    <dgm:cxn modelId="{00E83BD8-29BD-41F4-B06C-7E02141F740C}" type="presParOf" srcId="{B6D7BC7E-3744-416C-9A37-3A7BBC75A10B}" destId="{B2ED3989-6448-4EBB-BBAE-ED92378ADCFE}" srcOrd="0" destOrd="0" presId="urn:microsoft.com/office/officeart/2008/layout/SquareAccentList"/>
    <dgm:cxn modelId="{0ED622FB-DC9E-4922-A9E0-D2E60BE2D053}" type="presParOf" srcId="{B2ED3989-6448-4EBB-BBAE-ED92378ADCFE}" destId="{3B33B9E1-C37D-4B78-A34D-ECBF966641D0}" srcOrd="0" destOrd="0" presId="urn:microsoft.com/office/officeart/2008/layout/SquareAccentList"/>
    <dgm:cxn modelId="{2A71D08F-7618-4E44-8133-82ED7CD00EE0}" type="presParOf" srcId="{B2ED3989-6448-4EBB-BBAE-ED92378ADCFE}" destId="{3989346C-6C74-4AC8-A417-45A40041CD52}" srcOrd="1" destOrd="0" presId="urn:microsoft.com/office/officeart/2008/layout/SquareAccentList"/>
    <dgm:cxn modelId="{DE45059B-C0A6-4135-920B-8E0437E12EC4}" type="presParOf" srcId="{B2ED3989-6448-4EBB-BBAE-ED92378ADCFE}" destId="{6C80CA49-C1AF-46A2-98BE-695B83745494}" srcOrd="2" destOrd="0" presId="urn:microsoft.com/office/officeart/2008/layout/SquareAccentList"/>
    <dgm:cxn modelId="{94B253FC-7120-4EE1-A72E-0B64A6276A77}" type="presParOf" srcId="{B6D7BC7E-3744-416C-9A37-3A7BBC75A10B}" destId="{3E725221-74FF-44AC-B130-533915A00500}" srcOrd="1" destOrd="0" presId="urn:microsoft.com/office/officeart/2008/layout/SquareAccentList"/>
    <dgm:cxn modelId="{78641531-68EB-4609-A547-7FD542F605A2}" type="presParOf" srcId="{3E725221-74FF-44AC-B130-533915A00500}" destId="{13D6DB4D-A989-4AFA-BE02-CD742BE748C1}" srcOrd="0" destOrd="0" presId="urn:microsoft.com/office/officeart/2008/layout/SquareAccentList"/>
    <dgm:cxn modelId="{EDC4481C-031A-4E24-96BD-ABADFA7AF202}" type="presParOf" srcId="{13D6DB4D-A989-4AFA-BE02-CD742BE748C1}" destId="{3000F64F-0BB1-433F-BCA1-D7839C8600CB}" srcOrd="0" destOrd="0" presId="urn:microsoft.com/office/officeart/2008/layout/SquareAccentList"/>
    <dgm:cxn modelId="{6210ECC8-291A-4FF1-8437-3BC5FC6D833C}" type="presParOf" srcId="{13D6DB4D-A989-4AFA-BE02-CD742BE748C1}" destId="{8DAAD972-BF83-4474-8AAC-211CE445A7C3}" srcOrd="1" destOrd="0" presId="urn:microsoft.com/office/officeart/2008/layout/SquareAccentList"/>
    <dgm:cxn modelId="{6FD3BF12-8004-48A9-A66D-C40CB90A37A3}" type="presParOf" srcId="{7923B31A-26ED-4AC1-B5B7-C4F25B049851}" destId="{331ECAFE-B753-4063-BF4F-ABE6664227EF}" srcOrd="2" destOrd="0" presId="urn:microsoft.com/office/officeart/2008/layout/SquareAccentList"/>
    <dgm:cxn modelId="{CA3D30FF-1151-471F-8ABD-E61D88DC19EB}" type="presParOf" srcId="{331ECAFE-B753-4063-BF4F-ABE6664227EF}" destId="{70B1D8B3-1694-466D-AA62-A1A3E845466E}" srcOrd="0" destOrd="0" presId="urn:microsoft.com/office/officeart/2008/layout/SquareAccentList"/>
    <dgm:cxn modelId="{FAD0C29F-2F58-4FBE-9767-DF3965EC6C18}" type="presParOf" srcId="{70B1D8B3-1694-466D-AA62-A1A3E845466E}" destId="{A52B1697-E07E-44E3-97F8-C5241C256AC1}" srcOrd="0" destOrd="0" presId="urn:microsoft.com/office/officeart/2008/layout/SquareAccentList"/>
    <dgm:cxn modelId="{3B052B2D-40E5-4F9E-A6EC-3724D19E0749}" type="presParOf" srcId="{70B1D8B3-1694-466D-AA62-A1A3E845466E}" destId="{75FED2A4-2564-4885-93CD-C88DE3027B32}" srcOrd="1" destOrd="0" presId="urn:microsoft.com/office/officeart/2008/layout/SquareAccentList"/>
    <dgm:cxn modelId="{0DB07407-42A0-4493-8659-D80FDF44416C}" type="presParOf" srcId="{70B1D8B3-1694-466D-AA62-A1A3E845466E}" destId="{9C8D68F8-DA84-49A2-B425-525D83EC9ABB}" srcOrd="2" destOrd="0" presId="urn:microsoft.com/office/officeart/2008/layout/SquareAccentList"/>
    <dgm:cxn modelId="{CC973EEC-60FD-43E1-A759-A5942C66751F}" type="presParOf" srcId="{331ECAFE-B753-4063-BF4F-ABE6664227EF}" destId="{2D777CA9-CE2F-455B-9452-5DC9714F69E0}" srcOrd="1" destOrd="0" presId="urn:microsoft.com/office/officeart/2008/layout/SquareAccentList"/>
    <dgm:cxn modelId="{66A40741-FB0B-4D62-9FA6-61D40DE9E2EB}" type="presParOf" srcId="{2D777CA9-CE2F-455B-9452-5DC9714F69E0}" destId="{DD8BE6B8-9C17-4EE3-96AE-8CE2948180AE}" srcOrd="0" destOrd="0" presId="urn:microsoft.com/office/officeart/2008/layout/SquareAccentList"/>
    <dgm:cxn modelId="{172206DA-69A0-4DBE-9954-07336FE881B3}" type="presParOf" srcId="{DD8BE6B8-9C17-4EE3-96AE-8CE2948180AE}" destId="{E1EDA3D7-94B3-42C1-A2C5-C760EFC9E699}" srcOrd="0" destOrd="0" presId="urn:microsoft.com/office/officeart/2008/layout/SquareAccentList"/>
    <dgm:cxn modelId="{51784503-65C1-4296-849A-32306FC45FFA}" type="presParOf" srcId="{DD8BE6B8-9C17-4EE3-96AE-8CE2948180AE}" destId="{318C1319-3787-40FD-B87C-6448A14A2B2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245CF-4505-4D06-A12F-C9DC685813DC}">
      <dsp:nvSpPr>
        <dsp:cNvPr id="0" name=""/>
        <dsp:cNvSpPr/>
      </dsp:nvSpPr>
      <dsp:spPr>
        <a:xfrm>
          <a:off x="3380" y="699127"/>
          <a:ext cx="3308013" cy="389178"/>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F05317BF-C210-48C5-88CB-D60A62916024}">
      <dsp:nvSpPr>
        <dsp:cNvPr id="0" name=""/>
        <dsp:cNvSpPr/>
      </dsp:nvSpPr>
      <dsp:spPr>
        <a:xfrm>
          <a:off x="3380" y="845286"/>
          <a:ext cx="243018" cy="243018"/>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C01249BB-9074-4A18-9737-59B36C2E6890}">
      <dsp:nvSpPr>
        <dsp:cNvPr id="0" name=""/>
        <dsp:cNvSpPr/>
      </dsp:nvSpPr>
      <dsp:spPr>
        <a:xfrm>
          <a:off x="3380"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bs-Latn-BA" sz="2000" kern="1200" dirty="0" smtClean="0"/>
            <a:t>Технички предуслови</a:t>
          </a:r>
          <a:endParaRPr lang="en-US" sz="2000" kern="1200" dirty="0"/>
        </a:p>
      </dsp:txBody>
      <dsp:txXfrm>
        <a:off x="3380" y="0"/>
        <a:ext cx="3308013" cy="699127"/>
      </dsp:txXfrm>
    </dsp:sp>
    <dsp:sp modelId="{9DD64267-4C0F-44D2-B382-0864599D120B}">
      <dsp:nvSpPr>
        <dsp:cNvPr id="0" name=""/>
        <dsp:cNvSpPr/>
      </dsp:nvSpPr>
      <dsp:spPr>
        <a:xfrm>
          <a:off x="0" y="1984786"/>
          <a:ext cx="243012" cy="243012"/>
        </a:xfrm>
        <a:prstGeom prst="rect">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705BA34A-2367-484A-8E9B-D10A308ABEF6}">
      <dsp:nvSpPr>
        <dsp:cNvPr id="0" name=""/>
        <dsp:cNvSpPr/>
      </dsp:nvSpPr>
      <dsp:spPr>
        <a:xfrm>
          <a:off x="494624" y="1249067"/>
          <a:ext cx="2781174" cy="217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smtClean="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r>
            <a:rPr lang="bs-Latn-BA" sz="1600" kern="1200" dirty="0" smtClean="0"/>
            <a:t>Важна је сигурност интернет везе</a:t>
          </a:r>
        </a:p>
        <a:p>
          <a:pPr lvl="0" algn="l" defTabSz="711200">
            <a:lnSpc>
              <a:spcPct val="90000"/>
            </a:lnSpc>
            <a:spcBef>
              <a:spcPct val="0"/>
            </a:spcBef>
            <a:spcAft>
              <a:spcPct val="35000"/>
            </a:spcAft>
          </a:pPr>
          <a:r>
            <a:rPr lang="bs-Latn-BA" sz="1600" kern="1200" dirty="0" smtClean="0"/>
            <a:t>Пожељно је да интернет веза буде стабилна</a:t>
          </a:r>
        </a:p>
        <a:p>
          <a:pPr lvl="0" algn="l" defTabSz="711200">
            <a:lnSpc>
              <a:spcPct val="90000"/>
            </a:lnSpc>
            <a:spcBef>
              <a:spcPct val="0"/>
            </a:spcBef>
            <a:spcAft>
              <a:spcPct val="35000"/>
            </a:spcAft>
          </a:pPr>
          <a:r>
            <a:rPr lang="bs-Latn-BA" sz="1600" kern="1200" dirty="0" smtClean="0"/>
            <a:t>Потребан је адекватан уређај (компјутер, таблет, мобилни телефон)  на којем је инсталисан адекватан механизам заштите</a:t>
          </a:r>
        </a:p>
        <a:p>
          <a:pPr lvl="0" algn="l" defTabSz="711200">
            <a:lnSpc>
              <a:spcPct val="90000"/>
            </a:lnSpc>
            <a:spcBef>
              <a:spcPct val="0"/>
            </a:spcBef>
            <a:spcAft>
              <a:spcPct val="35000"/>
            </a:spcAft>
          </a:pPr>
          <a:endParaRPr lang="bs-Latn-BA" sz="1000" kern="1200" dirty="0" smtClean="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endParaRPr lang="en-US" sz="1000" kern="1200" dirty="0">
            <a:latin typeface="Calibri" panose="020F0502020204030204" pitchFamily="34" charset="0"/>
            <a:cs typeface="Calibri" panose="020F0502020204030204" pitchFamily="34" charset="0"/>
          </a:endParaRPr>
        </a:p>
      </dsp:txBody>
      <dsp:txXfrm>
        <a:off x="494624" y="1249067"/>
        <a:ext cx="2781174" cy="2173212"/>
      </dsp:txXfrm>
    </dsp:sp>
    <dsp:sp modelId="{3B33B9E1-C37D-4B78-A34D-ECBF966641D0}">
      <dsp:nvSpPr>
        <dsp:cNvPr id="0" name=""/>
        <dsp:cNvSpPr/>
      </dsp:nvSpPr>
      <dsp:spPr>
        <a:xfrm>
          <a:off x="3476794" y="699127"/>
          <a:ext cx="3308013" cy="389178"/>
        </a:xfrm>
        <a:prstGeom prst="rect">
          <a:avLst/>
        </a:prstGeom>
        <a:gradFill rotWithShape="0">
          <a:gsLst>
            <a:gs pos="0">
              <a:schemeClr val="accent5">
                <a:hueOff val="1178392"/>
                <a:satOff val="-5635"/>
                <a:lumOff val="6177"/>
                <a:alphaOff val="0"/>
                <a:tint val="98000"/>
                <a:lumMod val="110000"/>
              </a:schemeClr>
            </a:gs>
            <a:gs pos="84000">
              <a:schemeClr val="accent5">
                <a:hueOff val="1178392"/>
                <a:satOff val="-5635"/>
                <a:lumOff val="6177"/>
                <a:alphaOff val="0"/>
                <a:shade val="90000"/>
                <a:lumMod val="88000"/>
              </a:schemeClr>
            </a:gs>
          </a:gsLst>
          <a:lin ang="5400000" scaled="0"/>
        </a:gradFill>
        <a:ln w="12700" cap="rnd" cmpd="sng" algn="ctr">
          <a:solidFill>
            <a:schemeClr val="accent5">
              <a:hueOff val="1178392"/>
              <a:satOff val="-5635"/>
              <a:lumOff val="6177"/>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3989346C-6C74-4AC8-A417-45A40041CD52}">
      <dsp:nvSpPr>
        <dsp:cNvPr id="0" name=""/>
        <dsp:cNvSpPr/>
      </dsp:nvSpPr>
      <dsp:spPr>
        <a:xfrm>
          <a:off x="3476794" y="845286"/>
          <a:ext cx="243018" cy="243018"/>
        </a:xfrm>
        <a:prstGeom prst="rect">
          <a:avLst/>
        </a:prstGeom>
        <a:solidFill>
          <a:schemeClr val="lt1">
            <a:alpha val="90000"/>
            <a:hueOff val="0"/>
            <a:satOff val="0"/>
            <a:lumOff val="0"/>
            <a:alphaOff val="0"/>
          </a:schemeClr>
        </a:solidFill>
        <a:ln w="12700" cap="rnd" cmpd="sng" algn="ctr">
          <a:solidFill>
            <a:schemeClr val="accent5">
              <a:hueOff val="1178392"/>
              <a:satOff val="-5635"/>
              <a:lumOff val="6177"/>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6C80CA49-C1AF-46A2-98BE-695B83745494}">
      <dsp:nvSpPr>
        <dsp:cNvPr id="0" name=""/>
        <dsp:cNvSpPr/>
      </dsp:nvSpPr>
      <dsp:spPr>
        <a:xfrm>
          <a:off x="3476794"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bs-Latn-BA" sz="2000" kern="1200" dirty="0" smtClean="0"/>
            <a:t>Основни подаци и продавцу и интернет продавници</a:t>
          </a:r>
          <a:endParaRPr lang="en-US" sz="2000" kern="1200" dirty="0"/>
        </a:p>
      </dsp:txBody>
      <dsp:txXfrm>
        <a:off x="3476794" y="0"/>
        <a:ext cx="3308013" cy="699127"/>
      </dsp:txXfrm>
    </dsp:sp>
    <dsp:sp modelId="{3000F64F-0BB1-433F-BCA1-D7839C8600CB}">
      <dsp:nvSpPr>
        <dsp:cNvPr id="0" name=""/>
        <dsp:cNvSpPr/>
      </dsp:nvSpPr>
      <dsp:spPr>
        <a:xfrm>
          <a:off x="3441287" y="1984785"/>
          <a:ext cx="243012" cy="243012"/>
        </a:xfrm>
        <a:prstGeom prst="rect">
          <a:avLst/>
        </a:prstGeom>
        <a:solidFill>
          <a:schemeClr val="lt1">
            <a:hueOff val="0"/>
            <a:satOff val="0"/>
            <a:lumOff val="0"/>
            <a:alphaOff val="0"/>
          </a:schemeClr>
        </a:solidFill>
        <a:ln w="12700" cap="rnd" cmpd="sng" algn="ctr">
          <a:solidFill>
            <a:schemeClr val="accent5">
              <a:hueOff val="1178392"/>
              <a:satOff val="-5635"/>
              <a:lumOff val="6177"/>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8DAAD972-BF83-4474-8AAC-211CE445A7C3}">
      <dsp:nvSpPr>
        <dsp:cNvPr id="0" name=""/>
        <dsp:cNvSpPr/>
      </dsp:nvSpPr>
      <dsp:spPr>
        <a:xfrm>
          <a:off x="4030367" y="2018199"/>
          <a:ext cx="2820552" cy="16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bs-Latn-BA" sz="1600" kern="1200" dirty="0" smtClean="0"/>
            <a:t>Пожељно је информирати се о искуствима других купаца</a:t>
          </a:r>
        </a:p>
        <a:p>
          <a:pPr lvl="0" algn="l" defTabSz="711200">
            <a:lnSpc>
              <a:spcPct val="90000"/>
            </a:lnSpc>
            <a:spcBef>
              <a:spcPct val="0"/>
            </a:spcBef>
            <a:spcAft>
              <a:spcPct val="35000"/>
            </a:spcAft>
          </a:pPr>
          <a:r>
            <a:rPr lang="bs-Latn-BA" sz="1600" kern="1200" dirty="0" smtClean="0"/>
            <a:t>Већина интернет продавница имају рецензије о својим услугама, корисно је информисати се о статусу, пословности, сигурности итд.</a:t>
          </a:r>
        </a:p>
        <a:p>
          <a:pPr lvl="0" algn="l" defTabSz="711200">
            <a:lnSpc>
              <a:spcPct val="90000"/>
            </a:lnSpc>
            <a:spcBef>
              <a:spcPct val="0"/>
            </a:spcBef>
            <a:spcAft>
              <a:spcPct val="35000"/>
            </a:spcAft>
          </a:pPr>
          <a:r>
            <a:rPr lang="bs-Latn-BA" sz="1600" kern="1200" dirty="0" smtClean="0"/>
            <a:t>Не дијелите своје личне податке са другима, водите рачуна гдје податке уносите и стављате на располагање</a:t>
          </a:r>
        </a:p>
        <a:p>
          <a:pPr lvl="0" algn="l" defTabSz="711200">
            <a:lnSpc>
              <a:spcPct val="90000"/>
            </a:lnSpc>
            <a:spcBef>
              <a:spcPct val="0"/>
            </a:spcBef>
            <a:spcAft>
              <a:spcPct val="35000"/>
            </a:spcAft>
          </a:pPr>
          <a:endParaRPr lang="en-US" sz="1000" kern="1200" dirty="0"/>
        </a:p>
      </dsp:txBody>
      <dsp:txXfrm>
        <a:off x="4030367" y="2018199"/>
        <a:ext cx="2820552" cy="1627283"/>
      </dsp:txXfrm>
    </dsp:sp>
    <dsp:sp modelId="{A52B1697-E07E-44E3-97F8-C5241C256AC1}">
      <dsp:nvSpPr>
        <dsp:cNvPr id="0" name=""/>
        <dsp:cNvSpPr/>
      </dsp:nvSpPr>
      <dsp:spPr>
        <a:xfrm>
          <a:off x="6950208" y="699127"/>
          <a:ext cx="3308013" cy="389178"/>
        </a:xfrm>
        <a:prstGeom prst="rect">
          <a:avLst/>
        </a:prstGeom>
        <a:gradFill rotWithShape="0">
          <a:gsLst>
            <a:gs pos="0">
              <a:schemeClr val="accent5">
                <a:hueOff val="2356783"/>
                <a:satOff val="-11270"/>
                <a:lumOff val="12353"/>
                <a:alphaOff val="0"/>
                <a:tint val="98000"/>
                <a:lumMod val="110000"/>
              </a:schemeClr>
            </a:gs>
            <a:gs pos="84000">
              <a:schemeClr val="accent5">
                <a:hueOff val="2356783"/>
                <a:satOff val="-11270"/>
                <a:lumOff val="12353"/>
                <a:alphaOff val="0"/>
                <a:shade val="90000"/>
                <a:lumMod val="88000"/>
              </a:schemeClr>
            </a:gs>
          </a:gsLst>
          <a:lin ang="5400000" scaled="0"/>
        </a:gradFill>
        <a:ln w="12700" cap="rnd" cmpd="sng" algn="ctr">
          <a:solidFill>
            <a:schemeClr val="accent5">
              <a:hueOff val="2356783"/>
              <a:satOff val="-11270"/>
              <a:lumOff val="12353"/>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75FED2A4-2564-4885-93CD-C88DE3027B32}">
      <dsp:nvSpPr>
        <dsp:cNvPr id="0" name=""/>
        <dsp:cNvSpPr/>
      </dsp:nvSpPr>
      <dsp:spPr>
        <a:xfrm>
          <a:off x="6950208" y="845286"/>
          <a:ext cx="243018" cy="243018"/>
        </a:xfrm>
        <a:prstGeom prst="rect">
          <a:avLst/>
        </a:prstGeom>
        <a:solidFill>
          <a:schemeClr val="lt1">
            <a:alpha val="90000"/>
            <a:hueOff val="0"/>
            <a:satOff val="0"/>
            <a:lumOff val="0"/>
            <a:alphaOff val="0"/>
          </a:schemeClr>
        </a:solidFill>
        <a:ln w="12700" cap="rnd" cmpd="sng" algn="ctr">
          <a:solidFill>
            <a:schemeClr val="accent5">
              <a:hueOff val="2356783"/>
              <a:satOff val="-11270"/>
              <a:lumOff val="12353"/>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9C8D68F8-DA84-49A2-B425-525D83EC9ABB}">
      <dsp:nvSpPr>
        <dsp:cNvPr id="0" name=""/>
        <dsp:cNvSpPr/>
      </dsp:nvSpPr>
      <dsp:spPr>
        <a:xfrm>
          <a:off x="6950208"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bs-Latn-BA" sz="2000" kern="1200" dirty="0" smtClean="0"/>
            <a:t>Платне картице</a:t>
          </a:r>
          <a:endParaRPr lang="en-US" sz="2000" kern="1200" dirty="0"/>
        </a:p>
      </dsp:txBody>
      <dsp:txXfrm>
        <a:off x="6950208" y="0"/>
        <a:ext cx="3308013" cy="699127"/>
      </dsp:txXfrm>
    </dsp:sp>
    <dsp:sp modelId="{E1EDA3D7-94B3-42C1-A2C5-C760EFC9E699}">
      <dsp:nvSpPr>
        <dsp:cNvPr id="0" name=""/>
        <dsp:cNvSpPr/>
      </dsp:nvSpPr>
      <dsp:spPr>
        <a:xfrm>
          <a:off x="6833759" y="2110827"/>
          <a:ext cx="243012" cy="243012"/>
        </a:xfrm>
        <a:prstGeom prst="rect">
          <a:avLst/>
        </a:prstGeom>
        <a:solidFill>
          <a:schemeClr val="lt1">
            <a:hueOff val="0"/>
            <a:satOff val="0"/>
            <a:lumOff val="0"/>
            <a:alphaOff val="0"/>
          </a:schemeClr>
        </a:solidFill>
        <a:ln w="12700" cap="rnd" cmpd="sng" algn="ctr">
          <a:solidFill>
            <a:schemeClr val="accent5">
              <a:hueOff val="2356783"/>
              <a:satOff val="-11270"/>
              <a:lumOff val="12353"/>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318C1319-3787-40FD-B87C-6448A14A2B23}">
      <dsp:nvSpPr>
        <dsp:cNvPr id="0" name=""/>
        <dsp:cNvSpPr/>
      </dsp:nvSpPr>
      <dsp:spPr>
        <a:xfrm>
          <a:off x="7128761" y="1282341"/>
          <a:ext cx="3076452" cy="168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r>
            <a:rPr lang="bs-Latn-BA" sz="1600" kern="1200" dirty="0" smtClean="0"/>
            <a:t>Плаћање се у правилу врши путем платних картица</a:t>
          </a:r>
        </a:p>
        <a:p>
          <a:pPr lvl="0" algn="l" defTabSz="711200">
            <a:lnSpc>
              <a:spcPct val="90000"/>
            </a:lnSpc>
            <a:spcBef>
              <a:spcPct val="0"/>
            </a:spcBef>
            <a:spcAft>
              <a:spcPct val="35000"/>
            </a:spcAft>
          </a:pPr>
          <a:r>
            <a:rPr lang="bs-Latn-BA" sz="1600" kern="1200" dirty="0" smtClean="0"/>
            <a:t>Постоји више врста платних картица и пожељно је одредити једну путем које бисмо вршили интернет куповину</a:t>
          </a:r>
        </a:p>
        <a:p>
          <a:pPr lvl="0" algn="l" defTabSz="711200">
            <a:lnSpc>
              <a:spcPct val="90000"/>
            </a:lnSpc>
            <a:spcBef>
              <a:spcPct val="0"/>
            </a:spcBef>
            <a:spcAft>
              <a:spcPct val="35000"/>
            </a:spcAft>
          </a:pPr>
          <a:r>
            <a:rPr lang="bs-Latn-BA" sz="1600" kern="1200" dirty="0" smtClean="0"/>
            <a:t>Ради сигурности, добро је размислити да се за интернет куповину користи </a:t>
          </a:r>
          <a:r>
            <a:rPr lang="bs-Latn-BA" sz="1600" i="1" kern="1200" dirty="0" smtClean="0"/>
            <a:t>prepaid</a:t>
          </a:r>
          <a:r>
            <a:rPr lang="bs-Latn-BA" sz="1600" kern="1200" dirty="0" smtClean="0"/>
            <a:t> картица – она не би требала имати повезницу са средствима на текућем рачуну и на овој картици је пожељно имати онолико средстава колико смо планирали потрошити</a:t>
          </a:r>
        </a:p>
        <a:p>
          <a:pPr lvl="0" algn="l" defTabSz="711200">
            <a:lnSpc>
              <a:spcPct val="90000"/>
            </a:lnSpc>
            <a:spcBef>
              <a:spcPct val="0"/>
            </a:spcBef>
            <a:spcAft>
              <a:spcPct val="35000"/>
            </a:spcAft>
          </a:pPr>
          <a:endParaRPr lang="en-US" sz="1600" kern="1200" dirty="0">
            <a:latin typeface="Calibri" panose="020F0502020204030204" pitchFamily="34" charset="0"/>
            <a:cs typeface="Calibri" panose="020F0502020204030204" pitchFamily="34" charset="0"/>
          </a:endParaRPr>
        </a:p>
      </dsp:txBody>
      <dsp:txXfrm>
        <a:off x="7128761" y="1282341"/>
        <a:ext cx="3076452" cy="168054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80697-91BC-48B6-89CB-F90EAE9991B1}" type="datetimeFigureOut">
              <a:rPr lang="bs-Latn-BA" smtClean="0"/>
              <a:t>03.11.2021.</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2CA0-1E54-49B2-AFF3-F93DE4957F35}" type="slidenum">
              <a:rPr lang="bs-Latn-BA" smtClean="0"/>
              <a:t>‹#›</a:t>
            </a:fld>
            <a:endParaRPr lang="bs-Latn-BA"/>
          </a:p>
        </p:txBody>
      </p:sp>
    </p:spTree>
    <p:extLst>
      <p:ext uri="{BB962C8B-B14F-4D97-AF65-F5344CB8AC3E}">
        <p14:creationId xmlns:p14="http://schemas.microsoft.com/office/powerpoint/2010/main" val="321794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11/3/2021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935315" TargetMode="External"/><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ngimg.com/download/78895"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debit-card-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oplematters.in/article/background-verification/dealing-employees-who-have-criminal-cases-against-them-13451"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Oxygen480-places-folder-important.sv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bbh.b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oxifier.blogspot.com/2013/05/reviews-of-some-popular-online-shopping.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8016E-837B-4C70-B44C-E1627C028C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B9C6062-B8DD-49CC-9F05-D6DF7ABB6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F846FCA-97FF-4271-8B97-C14BD3AA9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2DD2BC0-D31F-4903-8F54-0F60B9E3A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7140C5F6-42D5-4D5D-9636-0329EEFBA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6" name="Picture 5">
            <a:extLst>
              <a:ext uri="{FF2B5EF4-FFF2-40B4-BE49-F238E27FC236}">
                <a16:creationId xmlns:a16="http://schemas.microsoft.com/office/drawing/2014/main" id="{F1A8C364-94D4-4630-BAD0-78722F34705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394629" y="460600"/>
            <a:ext cx="4095732" cy="3005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6D8F4D7-5FCB-47A1-813C-517104B6D97A}"/>
              </a:ext>
            </a:extLst>
          </p:cNvPr>
          <p:cNvPicPr>
            <a:picLocks noChangeAspect="1"/>
          </p:cNvPicPr>
          <p:nvPr/>
        </p:nvPicPr>
        <p:blipFill>
          <a:blip r:embed="rId4"/>
          <a:stretch>
            <a:fillRect/>
          </a:stretch>
        </p:blipFill>
        <p:spPr>
          <a:xfrm>
            <a:off x="643467" y="5098045"/>
            <a:ext cx="3626158" cy="643643"/>
          </a:xfrm>
          <a:prstGeom prst="rect">
            <a:avLst/>
          </a:prstGeom>
        </p:spPr>
      </p:pic>
      <p:sp>
        <p:nvSpPr>
          <p:cNvPr id="23" name="Rectangle 22">
            <a:extLst>
              <a:ext uri="{FF2B5EF4-FFF2-40B4-BE49-F238E27FC236}">
                <a16:creationId xmlns:a16="http://schemas.microsoft.com/office/drawing/2014/main" id="{457E30F7-3253-4621-AB18-6A383D3A3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title"/>
          </p:nvPr>
        </p:nvSpPr>
        <p:spPr>
          <a:xfrm>
            <a:off x="5375252" y="4923522"/>
            <a:ext cx="6719743" cy="818166"/>
          </a:xfrm>
        </p:spPr>
        <p:txBody>
          <a:bodyPr vert="horz" lIns="91440" tIns="45720" rIns="91440" bIns="45720" rtlCol="0" anchor="b">
            <a:noAutofit/>
          </a:bodyPr>
          <a:lstStyle/>
          <a:p>
            <a:r>
              <a:rPr lang="en-US" dirty="0" smtClean="0">
                <a:solidFill>
                  <a:schemeClr val="bg1"/>
                </a:solidFill>
              </a:rPr>
              <a:t>online (</a:t>
            </a:r>
            <a:r>
              <a:rPr lang="en-US" dirty="0" err="1" smtClean="0">
                <a:solidFill>
                  <a:schemeClr val="bg1"/>
                </a:solidFill>
              </a:rPr>
              <a:t>интернет</a:t>
            </a:r>
            <a:r>
              <a:rPr lang="en-US" dirty="0" smtClean="0">
                <a:solidFill>
                  <a:schemeClr val="bg1"/>
                </a:solidFill>
              </a:rPr>
              <a:t>)</a:t>
            </a:r>
            <a:r>
              <a:rPr lang="bs-Latn-BA" dirty="0" smtClean="0">
                <a:solidFill>
                  <a:schemeClr val="bg1"/>
                </a:solidFill>
              </a:rPr>
              <a:t> </a:t>
            </a:r>
            <a:r>
              <a:rPr lang="en-US" dirty="0" err="1" smtClean="0">
                <a:solidFill>
                  <a:schemeClr val="bg1"/>
                </a:solidFill>
              </a:rPr>
              <a:t>куповина</a:t>
            </a:r>
            <a:endParaRPr lang="bs-Latn-BA" dirty="0">
              <a:solidFill>
                <a:schemeClr val="bg1"/>
              </a:solidFill>
            </a:endParaRPr>
          </a:p>
        </p:txBody>
      </p:sp>
      <p:sp>
        <p:nvSpPr>
          <p:cNvPr id="25" name="Rectangle 24">
            <a:extLst>
              <a:ext uri="{FF2B5EF4-FFF2-40B4-BE49-F238E27FC236}">
                <a16:creationId xmlns:a16="http://schemas.microsoft.com/office/drawing/2014/main" id="{B305829B-9491-4F93-8853-9BCABA78F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20158"/>
            <a:ext cx="1218895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1F966F2-031A-4EA8-B214-62BED34FF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1359" y="-460"/>
            <a:ext cx="9144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9" name="Picture 8">
            <a:extLst>
              <a:ext uri="{FF2B5EF4-FFF2-40B4-BE49-F238E27FC236}">
                <a16:creationId xmlns:a16="http://schemas.microsoft.com/office/drawing/2014/main" id="{54A75FD1-6183-4F22-9949-1DBB983EBE58}"/>
              </a:ext>
            </a:extLst>
          </p:cNvPr>
          <p:cNvPicPr>
            <a:picLocks noChangeAspect="1"/>
          </p:cNvPicPr>
          <p:nvPr/>
        </p:nvPicPr>
        <p:blipFill>
          <a:blip r:embed="rId5"/>
          <a:stretch>
            <a:fillRect/>
          </a:stretch>
        </p:blipFill>
        <p:spPr>
          <a:xfrm>
            <a:off x="1362911" y="1614075"/>
            <a:ext cx="1865538" cy="1140051"/>
          </a:xfrm>
          <a:prstGeom prst="rect">
            <a:avLst/>
          </a:prstGeom>
        </p:spPr>
      </p:pic>
    </p:spTree>
    <p:extLst>
      <p:ext uri="{BB962C8B-B14F-4D97-AF65-F5344CB8AC3E}">
        <p14:creationId xmlns:p14="http://schemas.microsoft.com/office/powerpoint/2010/main" val="312874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3B8DB28-FA7D-4C33-BBA2-6D73D0156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n working mobile">
            <a:extLst>
              <a:ext uri="{FF2B5EF4-FFF2-40B4-BE49-F238E27FC236}">
                <a16:creationId xmlns:a16="http://schemas.microsoft.com/office/drawing/2014/main" id="{CC684B02-84B0-4DC5-95DD-69D0D9ECF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11" r="9091" b="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136">
            <a:extLst>
              <a:ext uri="{FF2B5EF4-FFF2-40B4-BE49-F238E27FC236}">
                <a16:creationId xmlns:a16="http://schemas.microsoft.com/office/drawing/2014/main" id="{264FF5A0-304A-44DA-A4D4-A1E66D92F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AD43769B-7D6E-4E76-B810-BEC3B774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597643"/>
            <a:ext cx="7503665" cy="5794689"/>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5C3772-19DE-4FEF-A433-BF694DB57D69}"/>
              </a:ext>
            </a:extLst>
          </p:cNvPr>
          <p:cNvSpPr>
            <a:spLocks noGrp="1"/>
          </p:cNvSpPr>
          <p:nvPr>
            <p:ph type="title"/>
          </p:nvPr>
        </p:nvSpPr>
        <p:spPr>
          <a:xfrm>
            <a:off x="673856" y="1131195"/>
            <a:ext cx="7034288" cy="1247938"/>
          </a:xfrm>
        </p:spPr>
        <p:txBody>
          <a:bodyPr anchor="ctr">
            <a:normAutofit/>
          </a:bodyPr>
          <a:lstStyle/>
          <a:p>
            <a:r>
              <a:rPr lang="en-US" dirty="0" err="1"/>
              <a:t>Плаћање</a:t>
            </a:r>
            <a:r>
              <a:rPr lang="en-US" dirty="0"/>
              <a:t> </a:t>
            </a:r>
            <a:r>
              <a:rPr lang="en-US" dirty="0" err="1"/>
              <a:t>робе</a:t>
            </a:r>
            <a:endParaRPr lang="bs-Latn-BA" dirty="0"/>
          </a:p>
        </p:txBody>
      </p:sp>
      <p:sp>
        <p:nvSpPr>
          <p:cNvPr id="3" name="Content Placeholder 2">
            <a:extLst>
              <a:ext uri="{FF2B5EF4-FFF2-40B4-BE49-F238E27FC236}">
                <a16:creationId xmlns:a16="http://schemas.microsoft.com/office/drawing/2014/main" id="{2DC5A4D6-DDD4-4AC6-B684-B646DA9095C2}"/>
              </a:ext>
            </a:extLst>
          </p:cNvPr>
          <p:cNvSpPr>
            <a:spLocks noGrp="1"/>
          </p:cNvSpPr>
          <p:nvPr>
            <p:ph idx="1"/>
          </p:nvPr>
        </p:nvSpPr>
        <p:spPr>
          <a:xfrm>
            <a:off x="670885" y="2438400"/>
            <a:ext cx="7037222" cy="3376252"/>
          </a:xfrm>
        </p:spPr>
        <p:txBody>
          <a:bodyPr>
            <a:normAutofit/>
          </a:bodyPr>
          <a:lstStyle/>
          <a:p>
            <a:pPr marL="0" indent="0">
              <a:buNone/>
            </a:pPr>
            <a:r>
              <a:rPr lang="bs-Latn-BA" dirty="0"/>
              <a:t>Постоји више могућности плаћања који купац може да одабере приликом куповине: </a:t>
            </a:r>
          </a:p>
          <a:p>
            <a:pPr lvl="0"/>
            <a:r>
              <a:rPr lang="bs-Latn-BA" dirty="0"/>
              <a:t>Безготовинско плаћање путем платних картица</a:t>
            </a:r>
          </a:p>
          <a:p>
            <a:pPr lvl="0"/>
            <a:r>
              <a:rPr lang="bs-Latn-BA" dirty="0"/>
              <a:t>Плаћање путем сервиса за посредовању у трансакцијама плаћања</a:t>
            </a:r>
          </a:p>
          <a:p>
            <a:pPr lvl="0"/>
            <a:r>
              <a:rPr lang="bs-Latn-BA" dirty="0"/>
              <a:t>Плаћање у готовини </a:t>
            </a:r>
            <a:r>
              <a:rPr lang="bs-Latn-BA" dirty="0" smtClean="0"/>
              <a:t>поузећем</a:t>
            </a:r>
            <a:endParaRPr lang="bs-Latn-BA" dirty="0"/>
          </a:p>
        </p:txBody>
      </p:sp>
    </p:spTree>
    <p:extLst>
      <p:ext uri="{BB962C8B-B14F-4D97-AF65-F5344CB8AC3E}">
        <p14:creationId xmlns:p14="http://schemas.microsoft.com/office/powerpoint/2010/main" val="6429001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CFE1F-1133-4EB4-9654-DFA0641C96A9}"/>
              </a:ext>
            </a:extLst>
          </p:cNvPr>
          <p:cNvSpPr>
            <a:spLocks noGrp="1"/>
          </p:cNvSpPr>
          <p:nvPr>
            <p:ph type="ctrTitle"/>
          </p:nvPr>
        </p:nvSpPr>
        <p:spPr>
          <a:xfrm>
            <a:off x="581193" y="702156"/>
            <a:ext cx="6309003" cy="1013800"/>
          </a:xfrm>
        </p:spPr>
        <p:txBody>
          <a:bodyPr vert="horz" lIns="91440" tIns="45720" rIns="91440" bIns="45720" rtlCol="0" anchor="b">
            <a:normAutofit fontScale="90000"/>
          </a:bodyPr>
          <a:lstStyle/>
          <a:p>
            <a:r>
              <a:rPr lang="en-US" dirty="0" err="1"/>
              <a:t>Подсјетимо</a:t>
            </a:r>
            <a:r>
              <a:rPr lang="en-US" dirty="0"/>
              <a:t> </a:t>
            </a:r>
            <a:r>
              <a:rPr lang="en-US" dirty="0" err="1"/>
              <a:t>се</a:t>
            </a:r>
            <a:r>
              <a:rPr lang="en-US" dirty="0"/>
              <a:t> о </a:t>
            </a:r>
            <a:r>
              <a:rPr lang="en-US" dirty="0" err="1"/>
              <a:t>платним</a:t>
            </a:r>
            <a:r>
              <a:rPr lang="en-US" dirty="0"/>
              <a:t> </a:t>
            </a:r>
            <a:r>
              <a:rPr lang="en-US" dirty="0" err="1"/>
              <a:t>картицама</a:t>
            </a:r>
            <a:endParaRPr lang="bs-Latn-BA" dirty="0"/>
          </a:p>
        </p:txBody>
      </p:sp>
      <p:sp>
        <p:nvSpPr>
          <p:cNvPr id="44" name="Rectangle 43">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96A7B62-AEC8-4F16-82BC-8F2B82BE9229}"/>
              </a:ext>
            </a:extLst>
          </p:cNvPr>
          <p:cNvSpPr>
            <a:spLocks noGrp="1"/>
          </p:cNvSpPr>
          <p:nvPr>
            <p:ph type="subTitle" idx="1"/>
          </p:nvPr>
        </p:nvSpPr>
        <p:spPr>
          <a:xfrm>
            <a:off x="581192" y="2193578"/>
            <a:ext cx="6309003" cy="3962266"/>
          </a:xfrm>
        </p:spPr>
        <p:txBody>
          <a:bodyPr vert="horz" lIns="91440" tIns="45720" rIns="91440" bIns="45720" rtlCol="0" anchor="ctr">
            <a:normAutofit lnSpcReduction="10000"/>
          </a:bodyPr>
          <a:lstStyle/>
          <a:p>
            <a:pPr marL="457200">
              <a:lnSpc>
                <a:spcPct val="100000"/>
              </a:lnSpc>
              <a:buFont typeface="Wingdings 2" panose="05020102010507070707" pitchFamily="18" charset="2"/>
              <a:buChar char=""/>
            </a:pPr>
            <a:r>
              <a:rPr lang="bs-Latn-BA" dirty="0" smtClean="0">
                <a:solidFill>
                  <a:schemeClr val="tx1"/>
                </a:solidFill>
                <a:effectLst/>
              </a:rPr>
              <a:t> </a:t>
            </a:r>
            <a:r>
              <a:rPr lang="en-US" dirty="0" err="1">
                <a:solidFill>
                  <a:schemeClr val="tx1"/>
                </a:solidFill>
              </a:rPr>
              <a:t>Развој</a:t>
            </a:r>
            <a:r>
              <a:rPr lang="en-US" dirty="0">
                <a:solidFill>
                  <a:schemeClr val="tx1"/>
                </a:solidFill>
              </a:rPr>
              <a:t> </a:t>
            </a:r>
            <a:r>
              <a:rPr lang="en-US" dirty="0" err="1">
                <a:solidFill>
                  <a:schemeClr val="tx1"/>
                </a:solidFill>
              </a:rPr>
              <a:t>интернета</a:t>
            </a:r>
            <a:r>
              <a:rPr lang="en-US" dirty="0">
                <a:solidFill>
                  <a:schemeClr val="tx1"/>
                </a:solidFill>
              </a:rPr>
              <a:t> и </a:t>
            </a:r>
            <a:r>
              <a:rPr lang="en-US" dirty="0" err="1">
                <a:solidFill>
                  <a:schemeClr val="tx1"/>
                </a:solidFill>
              </a:rPr>
              <a:t>телекомуникационих</a:t>
            </a:r>
            <a:r>
              <a:rPr lang="en-US" dirty="0">
                <a:solidFill>
                  <a:schemeClr val="tx1"/>
                </a:solidFill>
              </a:rPr>
              <a:t> </a:t>
            </a:r>
            <a:r>
              <a:rPr lang="en-US" dirty="0" err="1">
                <a:solidFill>
                  <a:schemeClr val="tx1"/>
                </a:solidFill>
              </a:rPr>
              <a:t>технологија</a:t>
            </a:r>
            <a:r>
              <a:rPr lang="en-US" dirty="0">
                <a:solidFill>
                  <a:schemeClr val="tx1"/>
                </a:solidFill>
              </a:rPr>
              <a:t> </a:t>
            </a:r>
            <a:r>
              <a:rPr lang="en-US" dirty="0" err="1">
                <a:solidFill>
                  <a:schemeClr val="tx1"/>
                </a:solidFill>
              </a:rPr>
              <a:t>довео</a:t>
            </a:r>
            <a:r>
              <a:rPr lang="en-US" dirty="0">
                <a:solidFill>
                  <a:schemeClr val="tx1"/>
                </a:solidFill>
              </a:rPr>
              <a:t> </a:t>
            </a:r>
            <a:r>
              <a:rPr lang="en-US" dirty="0" err="1">
                <a:solidFill>
                  <a:schemeClr val="tx1"/>
                </a:solidFill>
              </a:rPr>
              <a:t>је</a:t>
            </a:r>
            <a:r>
              <a:rPr lang="en-US" dirty="0">
                <a:solidFill>
                  <a:schemeClr val="tx1"/>
                </a:solidFill>
              </a:rPr>
              <a:t> </a:t>
            </a:r>
            <a:r>
              <a:rPr lang="en-US" dirty="0" err="1">
                <a:solidFill>
                  <a:schemeClr val="tx1"/>
                </a:solidFill>
              </a:rPr>
              <a:t>до</a:t>
            </a:r>
            <a:r>
              <a:rPr lang="en-US" dirty="0">
                <a:solidFill>
                  <a:schemeClr val="tx1"/>
                </a:solidFill>
              </a:rPr>
              <a:t> </a:t>
            </a:r>
            <a:r>
              <a:rPr lang="en-US" dirty="0" err="1">
                <a:solidFill>
                  <a:schemeClr val="tx1"/>
                </a:solidFill>
              </a:rPr>
              <a:t>смањења</a:t>
            </a:r>
            <a:r>
              <a:rPr lang="en-US" dirty="0">
                <a:solidFill>
                  <a:schemeClr val="tx1"/>
                </a:solidFill>
              </a:rPr>
              <a:t> </a:t>
            </a:r>
            <a:r>
              <a:rPr lang="en-US" dirty="0" err="1">
                <a:solidFill>
                  <a:schemeClr val="tx1"/>
                </a:solidFill>
              </a:rPr>
              <a:t>употребе</a:t>
            </a:r>
            <a:r>
              <a:rPr lang="en-US" dirty="0">
                <a:solidFill>
                  <a:schemeClr val="tx1"/>
                </a:solidFill>
              </a:rPr>
              <a:t> </a:t>
            </a:r>
            <a:r>
              <a:rPr lang="en-US" dirty="0" err="1">
                <a:solidFill>
                  <a:schemeClr val="tx1"/>
                </a:solidFill>
              </a:rPr>
              <a:t>готовог</a:t>
            </a:r>
            <a:r>
              <a:rPr lang="en-US" dirty="0">
                <a:solidFill>
                  <a:schemeClr val="tx1"/>
                </a:solidFill>
              </a:rPr>
              <a:t> </a:t>
            </a:r>
            <a:r>
              <a:rPr lang="en-US" dirty="0" err="1" smtClean="0">
                <a:solidFill>
                  <a:schemeClr val="tx1"/>
                </a:solidFill>
              </a:rPr>
              <a:t>новца</a:t>
            </a:r>
            <a:r>
              <a:rPr lang="en-US" dirty="0" smtClean="0">
                <a:solidFill>
                  <a:schemeClr val="tx2"/>
                </a:solidFill>
                <a:effectLst/>
                <a:latin typeface="Calibri" panose="020F0502020204030204" pitchFamily="34" charset="0"/>
                <a:cs typeface="Calibri" panose="020F0502020204030204" pitchFamily="34" charset="0"/>
              </a:rPr>
              <a:t>.</a:t>
            </a:r>
          </a:p>
          <a:p>
            <a:pPr marL="457200">
              <a:lnSpc>
                <a:spcPct val="100000"/>
              </a:lnSpc>
              <a:buFont typeface="Wingdings 2" panose="05020102010507070707" pitchFamily="18" charset="2"/>
              <a:buChar char=""/>
            </a:pPr>
            <a:r>
              <a:rPr lang="bs-Latn-BA" dirty="0" smtClean="0">
                <a:solidFill>
                  <a:schemeClr val="tx2"/>
                </a:solidFill>
                <a:effectLst/>
                <a:latin typeface="Calibri" panose="020F0502020204030204" pitchFamily="34" charset="0"/>
                <a:cs typeface="Calibri" panose="020F0502020204030204" pitchFamily="34" charset="0"/>
              </a:rPr>
              <a:t> </a:t>
            </a:r>
            <a:r>
              <a:rPr lang="en-US" dirty="0" err="1">
                <a:solidFill>
                  <a:schemeClr val="tx1"/>
                </a:solidFill>
              </a:rPr>
              <a:t>Платне</a:t>
            </a:r>
            <a:r>
              <a:rPr lang="en-US" dirty="0">
                <a:solidFill>
                  <a:schemeClr val="tx1"/>
                </a:solidFill>
              </a:rPr>
              <a:t> </a:t>
            </a:r>
            <a:r>
              <a:rPr lang="en-US" dirty="0" err="1">
                <a:solidFill>
                  <a:schemeClr val="tx1"/>
                </a:solidFill>
              </a:rPr>
              <a:t>картице</a:t>
            </a:r>
            <a:r>
              <a:rPr lang="en-US" dirty="0">
                <a:solidFill>
                  <a:schemeClr val="tx1"/>
                </a:solidFill>
              </a:rPr>
              <a:t> </a:t>
            </a:r>
            <a:r>
              <a:rPr lang="en-US" dirty="0" err="1">
                <a:solidFill>
                  <a:schemeClr val="tx1"/>
                </a:solidFill>
              </a:rPr>
              <a:t>су</a:t>
            </a:r>
            <a:r>
              <a:rPr lang="en-US" dirty="0">
                <a:solidFill>
                  <a:schemeClr val="tx1"/>
                </a:solidFill>
              </a:rPr>
              <a:t> </a:t>
            </a:r>
            <a:r>
              <a:rPr lang="en-US" dirty="0" err="1">
                <a:solidFill>
                  <a:schemeClr val="tx1"/>
                </a:solidFill>
              </a:rPr>
              <a:t>све</a:t>
            </a:r>
            <a:r>
              <a:rPr lang="en-US" dirty="0">
                <a:solidFill>
                  <a:schemeClr val="tx1"/>
                </a:solidFill>
              </a:rPr>
              <a:t> </a:t>
            </a:r>
            <a:r>
              <a:rPr lang="en-US" dirty="0" err="1">
                <a:solidFill>
                  <a:schemeClr val="tx1"/>
                </a:solidFill>
              </a:rPr>
              <a:t>заступљенији</a:t>
            </a:r>
            <a:r>
              <a:rPr lang="en-US" dirty="0">
                <a:solidFill>
                  <a:schemeClr val="tx1"/>
                </a:solidFill>
              </a:rPr>
              <a:t> </a:t>
            </a:r>
            <a:r>
              <a:rPr lang="en-US" dirty="0" err="1">
                <a:solidFill>
                  <a:schemeClr val="tx1"/>
                </a:solidFill>
              </a:rPr>
              <a:t>вид</a:t>
            </a:r>
            <a:r>
              <a:rPr lang="en-US" dirty="0">
                <a:solidFill>
                  <a:schemeClr val="tx1"/>
                </a:solidFill>
              </a:rPr>
              <a:t> </a:t>
            </a:r>
            <a:r>
              <a:rPr lang="en-US" dirty="0" err="1">
                <a:solidFill>
                  <a:schemeClr val="tx1"/>
                </a:solidFill>
              </a:rPr>
              <a:t>плаћања</a:t>
            </a:r>
            <a:r>
              <a:rPr lang="en-US" dirty="0">
                <a:solidFill>
                  <a:schemeClr val="tx1"/>
                </a:solidFill>
              </a:rPr>
              <a:t>, </a:t>
            </a:r>
            <a:r>
              <a:rPr lang="en-US" dirty="0" err="1">
                <a:solidFill>
                  <a:schemeClr val="tx1"/>
                </a:solidFill>
              </a:rPr>
              <a:t>често</a:t>
            </a:r>
            <a:r>
              <a:rPr lang="en-US" dirty="0">
                <a:solidFill>
                  <a:schemeClr val="tx1"/>
                </a:solidFill>
              </a:rPr>
              <a:t> </a:t>
            </a:r>
            <a:r>
              <a:rPr lang="en-US" dirty="0" err="1">
                <a:solidFill>
                  <a:schemeClr val="tx1"/>
                </a:solidFill>
              </a:rPr>
              <a:t>се</a:t>
            </a:r>
            <a:r>
              <a:rPr lang="en-US" dirty="0">
                <a:solidFill>
                  <a:schemeClr val="tx1"/>
                </a:solidFill>
              </a:rPr>
              <a:t> </a:t>
            </a:r>
            <a:r>
              <a:rPr lang="en-US" dirty="0" err="1">
                <a:solidFill>
                  <a:schemeClr val="tx1"/>
                </a:solidFill>
              </a:rPr>
              <a:t>зову</a:t>
            </a:r>
            <a:r>
              <a:rPr lang="en-US" dirty="0">
                <a:solidFill>
                  <a:schemeClr val="tx1"/>
                </a:solidFill>
              </a:rPr>
              <a:t> и „</a:t>
            </a:r>
            <a:r>
              <a:rPr lang="en-US" dirty="0" err="1">
                <a:solidFill>
                  <a:schemeClr val="tx1"/>
                </a:solidFill>
              </a:rPr>
              <a:t>пластични</a:t>
            </a:r>
            <a:r>
              <a:rPr lang="en-US" dirty="0">
                <a:solidFill>
                  <a:schemeClr val="tx1"/>
                </a:solidFill>
              </a:rPr>
              <a:t> </a:t>
            </a:r>
            <a:r>
              <a:rPr lang="en-US" dirty="0" err="1">
                <a:solidFill>
                  <a:schemeClr val="tx1"/>
                </a:solidFill>
              </a:rPr>
              <a:t>новац</a:t>
            </a:r>
            <a:r>
              <a:rPr lang="en-US" dirty="0">
                <a:solidFill>
                  <a:schemeClr val="tx1"/>
                </a:solidFill>
              </a:rPr>
              <a:t>“</a:t>
            </a:r>
            <a:r>
              <a:rPr lang="bs-Latn-BA" dirty="0" smtClean="0">
                <a:solidFill>
                  <a:schemeClr val="tx1"/>
                </a:solidFill>
              </a:rPr>
              <a:t>.</a:t>
            </a:r>
            <a:endParaRPr lang="en-US" dirty="0" smtClean="0">
              <a:solidFill>
                <a:schemeClr val="tx1"/>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bs-Latn-BA" b="1" dirty="0" smtClean="0">
                <a:solidFill>
                  <a:schemeClr val="tx2"/>
                </a:solidFill>
                <a:effectLst/>
                <a:latin typeface="Calibri" panose="020F0502020204030204" pitchFamily="34" charset="0"/>
                <a:cs typeface="Calibri" panose="020F0502020204030204" pitchFamily="34" charset="0"/>
              </a:rPr>
              <a:t> </a:t>
            </a:r>
            <a:r>
              <a:rPr lang="en-US" b="1" dirty="0" err="1" smtClean="0">
                <a:solidFill>
                  <a:schemeClr val="tx1"/>
                </a:solidFill>
              </a:rPr>
              <a:t>Платне</a:t>
            </a:r>
            <a:r>
              <a:rPr lang="en-US" b="1" dirty="0" smtClean="0">
                <a:solidFill>
                  <a:schemeClr val="tx1"/>
                </a:solidFill>
              </a:rPr>
              <a:t> </a:t>
            </a:r>
            <a:r>
              <a:rPr lang="en-US" b="1" dirty="0" err="1">
                <a:solidFill>
                  <a:schemeClr val="tx1"/>
                </a:solidFill>
              </a:rPr>
              <a:t>картице</a:t>
            </a:r>
            <a:r>
              <a:rPr lang="en-US" dirty="0">
                <a:solidFill>
                  <a:schemeClr val="tx1"/>
                </a:solidFill>
              </a:rPr>
              <a:t> </a:t>
            </a:r>
            <a:r>
              <a:rPr lang="en-US" dirty="0" err="1">
                <a:solidFill>
                  <a:schemeClr val="tx1"/>
                </a:solidFill>
              </a:rPr>
              <a:t>представљају</a:t>
            </a:r>
            <a:r>
              <a:rPr lang="en-US" dirty="0">
                <a:solidFill>
                  <a:schemeClr val="tx1"/>
                </a:solidFill>
              </a:rPr>
              <a:t> </a:t>
            </a:r>
            <a:r>
              <a:rPr lang="en-US" dirty="0" err="1">
                <a:solidFill>
                  <a:schemeClr val="tx1"/>
                </a:solidFill>
              </a:rPr>
              <a:t>инструмент</a:t>
            </a:r>
            <a:r>
              <a:rPr lang="en-US" dirty="0">
                <a:solidFill>
                  <a:schemeClr val="tx1"/>
                </a:solidFill>
              </a:rPr>
              <a:t> </a:t>
            </a:r>
            <a:r>
              <a:rPr lang="en-US" dirty="0" err="1">
                <a:solidFill>
                  <a:schemeClr val="tx1"/>
                </a:solidFill>
              </a:rPr>
              <a:t>безготовинског</a:t>
            </a:r>
            <a:r>
              <a:rPr lang="en-US" dirty="0">
                <a:solidFill>
                  <a:schemeClr val="tx1"/>
                </a:solidFill>
              </a:rPr>
              <a:t> </a:t>
            </a:r>
            <a:r>
              <a:rPr lang="en-US" dirty="0" err="1">
                <a:solidFill>
                  <a:schemeClr val="tx1"/>
                </a:solidFill>
              </a:rPr>
              <a:t>плаћања</a:t>
            </a:r>
            <a:r>
              <a:rPr lang="en-US" dirty="0">
                <a:solidFill>
                  <a:schemeClr val="tx1"/>
                </a:solidFill>
              </a:rPr>
              <a:t> </a:t>
            </a:r>
            <a:r>
              <a:rPr lang="en-US" dirty="0" err="1">
                <a:solidFill>
                  <a:schemeClr val="tx1"/>
                </a:solidFill>
              </a:rPr>
              <a:t>роба</a:t>
            </a:r>
            <a:r>
              <a:rPr lang="en-US" dirty="0">
                <a:solidFill>
                  <a:schemeClr val="tx1"/>
                </a:solidFill>
              </a:rPr>
              <a:t> и </a:t>
            </a:r>
            <a:r>
              <a:rPr lang="en-US" dirty="0" err="1">
                <a:solidFill>
                  <a:schemeClr val="tx1"/>
                </a:solidFill>
              </a:rPr>
              <a:t>услуга</a:t>
            </a:r>
            <a:r>
              <a:rPr lang="en-US" dirty="0">
                <a:solidFill>
                  <a:schemeClr val="tx1"/>
                </a:solidFill>
              </a:rPr>
              <a:t>, с </a:t>
            </a:r>
            <a:r>
              <a:rPr lang="en-US" dirty="0" err="1">
                <a:solidFill>
                  <a:schemeClr val="tx1"/>
                </a:solidFill>
              </a:rPr>
              <a:t>тим</a:t>
            </a:r>
            <a:r>
              <a:rPr lang="en-US" dirty="0">
                <a:solidFill>
                  <a:schemeClr val="tx1"/>
                </a:solidFill>
              </a:rPr>
              <a:t> </a:t>
            </a:r>
            <a:r>
              <a:rPr lang="en-US" dirty="0" err="1">
                <a:solidFill>
                  <a:schemeClr val="tx1"/>
                </a:solidFill>
              </a:rPr>
              <a:t>да</a:t>
            </a:r>
            <a:r>
              <a:rPr lang="en-US" dirty="0">
                <a:solidFill>
                  <a:schemeClr val="tx1"/>
                </a:solidFill>
              </a:rPr>
              <a:t> </a:t>
            </a:r>
            <a:r>
              <a:rPr lang="en-US" dirty="0" err="1">
                <a:solidFill>
                  <a:schemeClr val="tx1"/>
                </a:solidFill>
              </a:rPr>
              <a:t>се</a:t>
            </a:r>
            <a:r>
              <a:rPr lang="en-US" dirty="0">
                <a:solidFill>
                  <a:schemeClr val="tx1"/>
                </a:solidFill>
              </a:rPr>
              <a:t> </a:t>
            </a:r>
            <a:r>
              <a:rPr lang="en-US" dirty="0" err="1">
                <a:solidFill>
                  <a:schemeClr val="tx1"/>
                </a:solidFill>
              </a:rPr>
              <a:t>могу</a:t>
            </a:r>
            <a:r>
              <a:rPr lang="en-US" dirty="0">
                <a:solidFill>
                  <a:schemeClr val="tx1"/>
                </a:solidFill>
              </a:rPr>
              <a:t> </a:t>
            </a:r>
            <a:r>
              <a:rPr lang="en-US" dirty="0" err="1">
                <a:solidFill>
                  <a:schemeClr val="tx1"/>
                </a:solidFill>
              </a:rPr>
              <a:t>користити</a:t>
            </a:r>
            <a:r>
              <a:rPr lang="en-US" dirty="0">
                <a:solidFill>
                  <a:schemeClr val="tx1"/>
                </a:solidFill>
              </a:rPr>
              <a:t> и </a:t>
            </a:r>
            <a:r>
              <a:rPr lang="en-US" dirty="0" err="1">
                <a:solidFill>
                  <a:schemeClr val="tx1"/>
                </a:solidFill>
              </a:rPr>
              <a:t>за</a:t>
            </a:r>
            <a:r>
              <a:rPr lang="en-US" dirty="0">
                <a:solidFill>
                  <a:schemeClr val="tx1"/>
                </a:solidFill>
              </a:rPr>
              <a:t> </a:t>
            </a:r>
            <a:r>
              <a:rPr lang="en-US" dirty="0" err="1">
                <a:solidFill>
                  <a:schemeClr val="tx1"/>
                </a:solidFill>
              </a:rPr>
              <a:t>подизање</a:t>
            </a:r>
            <a:r>
              <a:rPr lang="en-US" dirty="0">
                <a:solidFill>
                  <a:schemeClr val="tx1"/>
                </a:solidFill>
              </a:rPr>
              <a:t> </a:t>
            </a:r>
            <a:r>
              <a:rPr lang="en-US" dirty="0" err="1" smtClean="0">
                <a:solidFill>
                  <a:schemeClr val="tx1"/>
                </a:solidFill>
              </a:rPr>
              <a:t>готовине</a:t>
            </a:r>
            <a:r>
              <a:rPr lang="en-US" dirty="0" smtClean="0">
                <a:solidFill>
                  <a:schemeClr val="tx2"/>
                </a:solidFill>
                <a:effectLst/>
                <a:latin typeface="Calibri" panose="020F0502020204030204" pitchFamily="34" charset="0"/>
                <a:cs typeface="Calibri" panose="020F0502020204030204" pitchFamily="34" charset="0"/>
              </a:rPr>
              <a:t>. </a:t>
            </a:r>
          </a:p>
          <a:p>
            <a:pPr marL="151200">
              <a:lnSpc>
                <a:spcPct val="100000"/>
              </a:lnSpc>
              <a:buFont typeface="Wingdings 2" panose="05020102010507070707" pitchFamily="18" charset="2"/>
              <a:buChar char=""/>
            </a:pPr>
            <a:r>
              <a:rPr lang="bs-Latn-BA" dirty="0" smtClean="0">
                <a:solidFill>
                  <a:schemeClr val="tx2"/>
                </a:solidFill>
                <a:effectLst/>
                <a:latin typeface="Calibri" panose="020F0502020204030204" pitchFamily="34" charset="0"/>
                <a:cs typeface="Calibri" panose="020F0502020204030204" pitchFamily="34" charset="0"/>
              </a:rPr>
              <a:t> </a:t>
            </a:r>
            <a:r>
              <a:rPr lang="en-US" dirty="0" err="1">
                <a:solidFill>
                  <a:schemeClr val="tx1"/>
                </a:solidFill>
              </a:rPr>
              <a:t>Постоји</a:t>
            </a:r>
            <a:r>
              <a:rPr lang="en-US" dirty="0">
                <a:solidFill>
                  <a:schemeClr val="tx1"/>
                </a:solidFill>
              </a:rPr>
              <a:t> </a:t>
            </a:r>
            <a:r>
              <a:rPr lang="en-US" dirty="0" err="1">
                <a:solidFill>
                  <a:schemeClr val="tx1"/>
                </a:solidFill>
              </a:rPr>
              <a:t>неколико</a:t>
            </a:r>
            <a:r>
              <a:rPr lang="en-US" dirty="0">
                <a:solidFill>
                  <a:schemeClr val="tx1"/>
                </a:solidFill>
              </a:rPr>
              <a:t> </a:t>
            </a:r>
            <a:r>
              <a:rPr lang="en-US" dirty="0" err="1">
                <a:solidFill>
                  <a:schemeClr val="tx1"/>
                </a:solidFill>
              </a:rPr>
              <a:t>типова</a:t>
            </a:r>
            <a:r>
              <a:rPr lang="en-US" dirty="0">
                <a:solidFill>
                  <a:schemeClr val="tx1"/>
                </a:solidFill>
              </a:rPr>
              <a:t> </a:t>
            </a:r>
            <a:r>
              <a:rPr lang="en-US" dirty="0" err="1">
                <a:solidFill>
                  <a:schemeClr val="tx1"/>
                </a:solidFill>
              </a:rPr>
              <a:t>платних</a:t>
            </a:r>
            <a:r>
              <a:rPr lang="en-US" dirty="0">
                <a:solidFill>
                  <a:schemeClr val="tx1"/>
                </a:solidFill>
              </a:rPr>
              <a:t> </a:t>
            </a:r>
            <a:r>
              <a:rPr lang="en-US" dirty="0" err="1">
                <a:solidFill>
                  <a:schemeClr val="tx1"/>
                </a:solidFill>
              </a:rPr>
              <a:t>картица</a:t>
            </a:r>
            <a:r>
              <a:rPr lang="en-US" dirty="0">
                <a:solidFill>
                  <a:schemeClr val="tx1"/>
                </a:solidFill>
              </a:rPr>
              <a:t>, а </a:t>
            </a:r>
            <a:r>
              <a:rPr lang="en-US" dirty="0" err="1" smtClean="0">
                <a:solidFill>
                  <a:schemeClr val="tx1"/>
                </a:solidFill>
              </a:rPr>
              <a:t>разликујемо</a:t>
            </a:r>
            <a:r>
              <a:rPr lang="en-US" dirty="0" smtClean="0">
                <a:solidFill>
                  <a:schemeClr val="tx2"/>
                </a:solidFill>
                <a:effectLst/>
                <a:latin typeface="Calibri" panose="020F0502020204030204" pitchFamily="34" charset="0"/>
                <a:cs typeface="Calibri" panose="020F0502020204030204" pitchFamily="34" charset="0"/>
              </a:rPr>
              <a:t>:</a:t>
            </a:r>
          </a:p>
          <a:p>
            <a:pPr marL="457200">
              <a:lnSpc>
                <a:spcPct val="100000"/>
              </a:lnSpc>
              <a:buFont typeface="Wingdings 2" panose="05020102010507070707" pitchFamily="18" charset="2"/>
              <a:buChar char=""/>
            </a:pPr>
            <a:r>
              <a:rPr lang="bs-Latn-BA" b="1" dirty="0" smtClean="0">
                <a:solidFill>
                  <a:schemeClr val="tx2"/>
                </a:solidFill>
                <a:effectLst/>
                <a:latin typeface="Calibri" panose="020F0502020204030204" pitchFamily="34" charset="0"/>
                <a:cs typeface="Calibri" panose="020F0502020204030204" pitchFamily="34" charset="0"/>
              </a:rPr>
              <a:t> </a:t>
            </a:r>
            <a:r>
              <a:rPr lang="sr-Cyrl-BA" b="1" dirty="0" smtClean="0">
                <a:solidFill>
                  <a:schemeClr val="tx2"/>
                </a:solidFill>
                <a:effectLst/>
                <a:latin typeface="Calibri" panose="020F0502020204030204" pitchFamily="34" charset="0"/>
                <a:cs typeface="Calibri" panose="020F0502020204030204" pitchFamily="34" charset="0"/>
              </a:rPr>
              <a:t>ДЕБИТНЕ</a:t>
            </a:r>
            <a:endParaRPr lang="en-US" b="1" dirty="0" smtClean="0">
              <a:solidFill>
                <a:schemeClr val="tx2"/>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bs-Latn-BA" b="1" dirty="0" smtClean="0">
                <a:solidFill>
                  <a:schemeClr val="tx2"/>
                </a:solidFill>
                <a:effectLst/>
                <a:latin typeface="Calibri" panose="020F0502020204030204" pitchFamily="34" charset="0"/>
                <a:cs typeface="Calibri" panose="020F0502020204030204" pitchFamily="34" charset="0"/>
              </a:rPr>
              <a:t> </a:t>
            </a:r>
            <a:r>
              <a:rPr lang="sr-Cyrl-BA" b="1" dirty="0" smtClean="0">
                <a:solidFill>
                  <a:schemeClr val="tx2"/>
                </a:solidFill>
                <a:effectLst/>
                <a:latin typeface="Calibri" panose="020F0502020204030204" pitchFamily="34" charset="0"/>
                <a:cs typeface="Calibri" panose="020F0502020204030204" pitchFamily="34" charset="0"/>
              </a:rPr>
              <a:t>КРЕДИТНЕ</a:t>
            </a:r>
            <a:endParaRPr lang="en-US" b="1" dirty="0" smtClean="0">
              <a:solidFill>
                <a:schemeClr val="tx2"/>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en-US" b="1" dirty="0" smtClean="0">
                <a:solidFill>
                  <a:schemeClr val="tx2"/>
                </a:solidFill>
                <a:effectLst/>
                <a:latin typeface="Calibri" panose="020F0502020204030204" pitchFamily="34" charset="0"/>
                <a:cs typeface="Calibri" panose="020F0502020204030204" pitchFamily="34" charset="0"/>
              </a:rPr>
              <a:t> charge </a:t>
            </a:r>
          </a:p>
          <a:p>
            <a:pPr marL="457200">
              <a:lnSpc>
                <a:spcPct val="100000"/>
              </a:lnSpc>
              <a:buFont typeface="Wingdings 2" panose="05020102010507070707" pitchFamily="18" charset="2"/>
              <a:buChar char=""/>
            </a:pPr>
            <a:r>
              <a:rPr lang="bs-Latn-BA" sz="1500" b="1" dirty="0" smtClean="0">
                <a:solidFill>
                  <a:schemeClr val="tx2"/>
                </a:solidFill>
                <a:effectLst/>
                <a:latin typeface="Calibri" panose="020F0502020204030204" pitchFamily="34" charset="0"/>
                <a:cs typeface="Calibri" panose="020F0502020204030204" pitchFamily="34" charset="0"/>
              </a:rPr>
              <a:t> </a:t>
            </a:r>
            <a:r>
              <a:rPr lang="en-US" sz="1500" b="1" dirty="0" smtClean="0">
                <a:solidFill>
                  <a:schemeClr val="tx2"/>
                </a:solidFill>
                <a:effectLst/>
                <a:latin typeface="Calibri" panose="020F0502020204030204" pitchFamily="34" charset="0"/>
                <a:cs typeface="Calibri" panose="020F0502020204030204" pitchFamily="34" charset="0"/>
              </a:rPr>
              <a:t>prepaid </a:t>
            </a:r>
            <a:r>
              <a:rPr lang="sr-Cyrl-BA" sz="1500" b="1" dirty="0" smtClean="0">
                <a:solidFill>
                  <a:schemeClr val="tx2"/>
                </a:solidFill>
                <a:latin typeface="Calibri" panose="020F0502020204030204" pitchFamily="34" charset="0"/>
                <a:cs typeface="Calibri" panose="020F0502020204030204" pitchFamily="34" charset="0"/>
              </a:rPr>
              <a:t>КАРТИЦЕ</a:t>
            </a:r>
            <a:endParaRPr lang="en-US" sz="1500" b="1" dirty="0" smtClean="0">
              <a:solidFill>
                <a:schemeClr val="tx2"/>
              </a:solidFill>
              <a:effectLst/>
              <a:latin typeface="Calibri" panose="020F0502020204030204" pitchFamily="34" charset="0"/>
              <a:cs typeface="Calibri" panose="020F0502020204030204" pitchFamily="34" charset="0"/>
            </a:endParaRPr>
          </a:p>
          <a:p>
            <a:pPr marL="151200" indent="0">
              <a:lnSpc>
                <a:spcPct val="100000"/>
              </a:lnSpc>
              <a:buFont typeface="Wingdings 2" panose="05020102010507070707" pitchFamily="18" charset="2"/>
              <a:buChar char=""/>
            </a:pPr>
            <a:endParaRPr lang="en-US" sz="1500" dirty="0" smtClean="0">
              <a:solidFill>
                <a:schemeClr val="tx2"/>
              </a:solidFill>
              <a:effectLst/>
            </a:endParaRPr>
          </a:p>
          <a:p>
            <a:pPr marL="0" indent="0">
              <a:lnSpc>
                <a:spcPct val="100000"/>
              </a:lnSpc>
              <a:buFont typeface="Wingdings 2" panose="05020102010507070707" pitchFamily="18" charset="2"/>
              <a:buChar char=""/>
            </a:pPr>
            <a:endParaRPr lang="en-US" sz="1500" dirty="0">
              <a:solidFill>
                <a:schemeClr val="tx2"/>
              </a:solidFill>
            </a:endParaRPr>
          </a:p>
        </p:txBody>
      </p:sp>
      <p:pic>
        <p:nvPicPr>
          <p:cNvPr id="5" name="Picture 4">
            <a:extLst>
              <a:ext uri="{FF2B5EF4-FFF2-40B4-BE49-F238E27FC236}">
                <a16:creationId xmlns:a16="http://schemas.microsoft.com/office/drawing/2014/main" id="{AC71BF57-1F2E-4C46-8B9D-03834D763719}"/>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0392" r="11502"/>
          <a:stretch/>
        </p:blipFill>
        <p:spPr>
          <a:xfrm>
            <a:off x="7521283" y="10"/>
            <a:ext cx="4670717" cy="6857990"/>
          </a:xfrm>
          <a:prstGeom prst="rect">
            <a:avLst/>
          </a:prstGeom>
        </p:spPr>
      </p:pic>
    </p:spTree>
    <p:extLst>
      <p:ext uri="{BB962C8B-B14F-4D97-AF65-F5344CB8AC3E}">
        <p14:creationId xmlns:p14="http://schemas.microsoft.com/office/powerpoint/2010/main" val="135008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4664-E999-4B12-A9D5-C54247C044DE}"/>
              </a:ext>
            </a:extLst>
          </p:cNvPr>
          <p:cNvSpPr>
            <a:spLocks noGrp="1"/>
          </p:cNvSpPr>
          <p:nvPr>
            <p:ph type="title"/>
          </p:nvPr>
        </p:nvSpPr>
        <p:spPr>
          <a:xfrm>
            <a:off x="581192" y="702156"/>
            <a:ext cx="11029616" cy="1188720"/>
          </a:xfrm>
        </p:spPr>
        <p:txBody>
          <a:bodyPr>
            <a:normAutofit/>
          </a:bodyPr>
          <a:lstStyle/>
          <a:p>
            <a:r>
              <a:rPr lang="bs-Latn-BA" dirty="0"/>
              <a:t>Prepaid </a:t>
            </a:r>
            <a:r>
              <a:rPr lang="en-US" dirty="0" err="1"/>
              <a:t>картица</a:t>
            </a:r>
            <a:r>
              <a:rPr lang="en-US" dirty="0"/>
              <a:t> и </a:t>
            </a:r>
            <a:r>
              <a:rPr lang="en-US" dirty="0" err="1"/>
              <a:t>њена</a:t>
            </a:r>
            <a:r>
              <a:rPr lang="en-US" dirty="0"/>
              <a:t> </a:t>
            </a:r>
            <a:r>
              <a:rPr lang="en-US" dirty="0" err="1"/>
              <a:t>улога</a:t>
            </a:r>
            <a:r>
              <a:rPr lang="en-US" dirty="0"/>
              <a:t> у online </a:t>
            </a:r>
            <a:r>
              <a:rPr lang="en-US" dirty="0" err="1" smtClean="0"/>
              <a:t>куповини</a:t>
            </a:r>
            <a:r>
              <a:rPr lang="bs-Latn-BA" dirty="0"/>
              <a:t/>
            </a:r>
            <a:br>
              <a:rPr lang="bs-Latn-BA" dirty="0"/>
            </a:br>
            <a:endParaRPr lang="bs-Latn-BA" dirty="0"/>
          </a:p>
        </p:txBody>
      </p:sp>
      <p:sp>
        <p:nvSpPr>
          <p:cNvPr id="3" name="Content Placeholder 2">
            <a:extLst>
              <a:ext uri="{FF2B5EF4-FFF2-40B4-BE49-F238E27FC236}">
                <a16:creationId xmlns:a16="http://schemas.microsoft.com/office/drawing/2014/main" id="{85C54F58-BB17-461C-A70F-F1BD7AF8C1C2}"/>
              </a:ext>
            </a:extLst>
          </p:cNvPr>
          <p:cNvSpPr>
            <a:spLocks noGrp="1"/>
          </p:cNvSpPr>
          <p:nvPr>
            <p:ph idx="1"/>
          </p:nvPr>
        </p:nvSpPr>
        <p:spPr>
          <a:xfrm>
            <a:off x="581193" y="2340864"/>
            <a:ext cx="7024758" cy="3634486"/>
          </a:xfrm>
        </p:spPr>
        <p:txBody>
          <a:bodyPr>
            <a:normAutofit fontScale="85000" lnSpcReduction="10000"/>
          </a:bodyPr>
          <a:lstStyle/>
          <a:p>
            <a:pPr lvl="0"/>
            <a:r>
              <a:rPr lang="bs-Latn-BA" dirty="0"/>
              <a:t>Куповина путем интернета је сигурнија уз prepaid картицу јер се ова картица може намјенски напунити износом који одговара износу плаћања. </a:t>
            </a:r>
          </a:p>
          <a:p>
            <a:pPr lvl="0"/>
            <a:r>
              <a:rPr lang="bs-Latn-BA" dirty="0"/>
              <a:t>Prepaid картицу могу користити и млађи од 18 година тако да је ова картица прикладно рјешење за џепарац на екскурзијама као и за студенте који се школују ван мјеста становања родитеља, јер им родитељи могу уплатити џепарац.</a:t>
            </a:r>
          </a:p>
          <a:p>
            <a:pPr lvl="0"/>
            <a:r>
              <a:rPr lang="bs-Latn-BA" b="1" dirty="0"/>
              <a:t>Prepaid картице</a:t>
            </a:r>
            <a:r>
              <a:rPr lang="bs-Latn-BA" dirty="0"/>
              <a:t> су картице које се користе за подизање готовине и плаћања до расположивог износа који је на картици. </a:t>
            </a:r>
          </a:p>
          <a:p>
            <a:r>
              <a:rPr lang="en-US" dirty="0" err="1"/>
              <a:t>Овом</a:t>
            </a:r>
            <a:r>
              <a:rPr lang="en-US" dirty="0"/>
              <a:t> </a:t>
            </a:r>
            <a:r>
              <a:rPr lang="en-US" dirty="0" err="1"/>
              <a:t>картицом</a:t>
            </a:r>
            <a:r>
              <a:rPr lang="en-US" dirty="0"/>
              <a:t> </a:t>
            </a:r>
            <a:r>
              <a:rPr lang="en-US" dirty="0" err="1"/>
              <a:t>лице</a:t>
            </a:r>
            <a:r>
              <a:rPr lang="en-US" dirty="0"/>
              <a:t> </a:t>
            </a:r>
            <a:r>
              <a:rPr lang="en-US" dirty="0" err="1"/>
              <a:t>се</a:t>
            </a:r>
            <a:r>
              <a:rPr lang="en-US" dirty="0"/>
              <a:t> </a:t>
            </a:r>
            <a:r>
              <a:rPr lang="en-US" dirty="0" err="1"/>
              <a:t>не</a:t>
            </a:r>
            <a:r>
              <a:rPr lang="en-US" dirty="0"/>
              <a:t> </a:t>
            </a:r>
            <a:r>
              <a:rPr lang="en-US" dirty="0" err="1"/>
              <a:t>може</a:t>
            </a:r>
            <a:r>
              <a:rPr lang="en-US" dirty="0"/>
              <a:t> </a:t>
            </a:r>
            <a:r>
              <a:rPr lang="en-US" dirty="0" err="1"/>
              <a:t>задуживати</a:t>
            </a:r>
            <a:r>
              <a:rPr lang="en-US" dirty="0"/>
              <a:t>, </a:t>
            </a:r>
            <a:r>
              <a:rPr lang="en-US" dirty="0" err="1"/>
              <a:t>као</a:t>
            </a:r>
            <a:r>
              <a:rPr lang="en-US" dirty="0"/>
              <a:t> </a:t>
            </a:r>
            <a:r>
              <a:rPr lang="en-US" dirty="0" err="1"/>
              <a:t>што</a:t>
            </a:r>
            <a:r>
              <a:rPr lang="en-US" dirty="0"/>
              <a:t> </a:t>
            </a:r>
            <a:r>
              <a:rPr lang="en-US" dirty="0" err="1"/>
              <a:t>може</a:t>
            </a:r>
            <a:r>
              <a:rPr lang="en-US" dirty="0"/>
              <a:t> </a:t>
            </a:r>
            <a:r>
              <a:rPr lang="en-US" dirty="0" err="1"/>
              <a:t>учинити</a:t>
            </a:r>
            <a:r>
              <a:rPr lang="en-US" dirty="0"/>
              <a:t> с </a:t>
            </a:r>
            <a:r>
              <a:rPr lang="en-US" dirty="0" err="1"/>
              <a:t>кредитном</a:t>
            </a:r>
            <a:r>
              <a:rPr lang="en-US" dirty="0"/>
              <a:t> </a:t>
            </a:r>
            <a:r>
              <a:rPr lang="en-US" dirty="0" err="1"/>
              <a:t>картицом</a:t>
            </a:r>
            <a:r>
              <a:rPr lang="en-US" dirty="0"/>
              <a:t>, </a:t>
            </a:r>
            <a:r>
              <a:rPr lang="en-US" dirty="0" err="1"/>
              <a:t>нити</a:t>
            </a:r>
            <a:r>
              <a:rPr lang="en-US" dirty="0"/>
              <a:t> </a:t>
            </a:r>
            <a:r>
              <a:rPr lang="en-US" dirty="0" err="1"/>
              <a:t>је</a:t>
            </a:r>
            <a:r>
              <a:rPr lang="en-US" dirty="0"/>
              <a:t> </a:t>
            </a:r>
            <a:r>
              <a:rPr lang="en-US" dirty="0" err="1"/>
              <a:t>ова</a:t>
            </a:r>
            <a:r>
              <a:rPr lang="en-US" dirty="0"/>
              <a:t> </a:t>
            </a:r>
            <a:r>
              <a:rPr lang="en-US" dirty="0" err="1"/>
              <a:t>картица</a:t>
            </a:r>
            <a:r>
              <a:rPr lang="en-US" dirty="0"/>
              <a:t> </a:t>
            </a:r>
            <a:r>
              <a:rPr lang="en-US" dirty="0" err="1"/>
              <a:t>повезана</a:t>
            </a:r>
            <a:r>
              <a:rPr lang="en-US" dirty="0"/>
              <a:t> с </a:t>
            </a:r>
            <a:r>
              <a:rPr lang="en-US" dirty="0" err="1"/>
              <a:t>текућим</a:t>
            </a:r>
            <a:r>
              <a:rPr lang="en-US" dirty="0"/>
              <a:t> </a:t>
            </a:r>
            <a:r>
              <a:rPr lang="en-US" dirty="0" err="1"/>
              <a:t>рачуном</a:t>
            </a:r>
            <a:r>
              <a:rPr lang="en-US" dirty="0"/>
              <a:t> </a:t>
            </a:r>
            <a:r>
              <a:rPr lang="en-US" dirty="0" err="1"/>
              <a:t>као</a:t>
            </a:r>
            <a:r>
              <a:rPr lang="en-US" dirty="0"/>
              <a:t> </a:t>
            </a:r>
            <a:r>
              <a:rPr lang="en-US" dirty="0" err="1"/>
              <a:t>дебитна</a:t>
            </a:r>
            <a:r>
              <a:rPr lang="en-US" dirty="0"/>
              <a:t> </a:t>
            </a:r>
            <a:r>
              <a:rPr lang="en-US" dirty="0" err="1"/>
              <a:t>картица</a:t>
            </a:r>
            <a:r>
              <a:rPr lang="en-US" dirty="0"/>
              <a:t>. </a:t>
            </a:r>
            <a:r>
              <a:rPr lang="en-US" dirty="0" err="1"/>
              <a:t>Према</a:t>
            </a:r>
            <a:r>
              <a:rPr lang="en-US" dirty="0"/>
              <a:t> </a:t>
            </a:r>
            <a:r>
              <a:rPr lang="en-US" dirty="0" err="1"/>
              <a:t>својим</a:t>
            </a:r>
            <a:r>
              <a:rPr lang="en-US" dirty="0"/>
              <a:t> </a:t>
            </a:r>
            <a:r>
              <a:rPr lang="en-US" dirty="0" err="1"/>
              <a:t>потребама</a:t>
            </a:r>
            <a:r>
              <a:rPr lang="en-US" dirty="0"/>
              <a:t> и </a:t>
            </a:r>
            <a:r>
              <a:rPr lang="en-US" dirty="0" err="1"/>
              <a:t>могућностима</a:t>
            </a:r>
            <a:r>
              <a:rPr lang="en-US" dirty="0"/>
              <a:t> prepaid </a:t>
            </a:r>
            <a:r>
              <a:rPr lang="en-US" dirty="0" err="1"/>
              <a:t>картицу</a:t>
            </a:r>
            <a:r>
              <a:rPr lang="en-US" dirty="0"/>
              <a:t> </a:t>
            </a:r>
            <a:r>
              <a:rPr lang="en-US" dirty="0" err="1"/>
              <a:t>можете</a:t>
            </a:r>
            <a:r>
              <a:rPr lang="en-US" dirty="0"/>
              <a:t> </a:t>
            </a:r>
            <a:r>
              <a:rPr lang="en-US" dirty="0" err="1" smtClean="0"/>
              <a:t>допуњавати</a:t>
            </a:r>
            <a:r>
              <a:rPr lang="bs-Latn-BA" dirty="0" smtClean="0"/>
              <a:t>.</a:t>
            </a:r>
            <a:endParaRPr lang="bs-Latn-BA" dirty="0"/>
          </a:p>
          <a:p>
            <a:pPr lvl="0"/>
            <a:r>
              <a:rPr lang="bs-Latn-BA" dirty="0"/>
              <a:t>Чињеница да ова картица није повезана са текућим или другим рачуном ову картицу чини најсигурнијим рјешењем. У случају губљења или злоупотребе података, нико неће имати приступ Вашим средствима, изузев оних на prepaid картици</a:t>
            </a:r>
            <a:r>
              <a:rPr lang="bs-Latn-BA" dirty="0" smtClean="0"/>
              <a:t>.</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sz="1600" dirty="0"/>
          </a:p>
        </p:txBody>
      </p:sp>
      <p:pic>
        <p:nvPicPr>
          <p:cNvPr id="5" name="Picture 4" descr="A close up of a logo&#10;&#10;Description generated with high confidence">
            <a:extLst>
              <a:ext uri="{FF2B5EF4-FFF2-40B4-BE49-F238E27FC236}">
                <a16:creationId xmlns:a16="http://schemas.microsoft.com/office/drawing/2014/main" id="{520899CA-73FC-41A4-8EC8-CE16D30B05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595" r="12032" b="2"/>
          <a:stretch/>
        </p:blipFill>
        <p:spPr>
          <a:xfrm>
            <a:off x="8051799" y="2340864"/>
            <a:ext cx="3683001" cy="3634486"/>
          </a:xfrm>
          <a:prstGeom prst="rect">
            <a:avLst/>
          </a:prstGeom>
        </p:spPr>
      </p:pic>
    </p:spTree>
    <p:extLst>
      <p:ext uri="{BB962C8B-B14F-4D97-AF65-F5344CB8AC3E}">
        <p14:creationId xmlns:p14="http://schemas.microsoft.com/office/powerpoint/2010/main" val="90384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2CF458A-3D64-444D-847D-7629703D2B8A}"/>
              </a:ext>
            </a:extLst>
          </p:cNvPr>
          <p:cNvSpPr>
            <a:spLocks noGrp="1"/>
          </p:cNvSpPr>
          <p:nvPr>
            <p:ph type="title"/>
          </p:nvPr>
        </p:nvSpPr>
        <p:spPr>
          <a:xfrm>
            <a:off x="4382724" y="702156"/>
            <a:ext cx="7225075" cy="1013800"/>
          </a:xfrm>
        </p:spPr>
        <p:txBody>
          <a:bodyPr>
            <a:normAutofit/>
          </a:bodyPr>
          <a:lstStyle/>
          <a:p>
            <a:r>
              <a:rPr lang="en-US" dirty="0"/>
              <a:t>НАКОН ШТО </a:t>
            </a:r>
            <a:r>
              <a:rPr lang="en-US" dirty="0" err="1"/>
              <a:t>одаберем</a:t>
            </a:r>
            <a:r>
              <a:rPr lang="en-US" dirty="0"/>
              <a:t> ПРОИЗВОД, КАКО ЗАПОЧИЊЕ ПРОЦЕС ПЛАЋАЊА</a:t>
            </a:r>
            <a:endParaRPr lang="bs-Latn-BA" dirty="0"/>
          </a:p>
        </p:txBody>
      </p:sp>
      <p:sp>
        <p:nvSpPr>
          <p:cNvPr id="137" name="Rectangle 136">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41" name="Rectangle 140">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Laptop ejecting graphics and arrows Free Photo">
            <a:extLst>
              <a:ext uri="{FF2B5EF4-FFF2-40B4-BE49-F238E27FC236}">
                <a16:creationId xmlns:a16="http://schemas.microsoft.com/office/drawing/2014/main" id="{374BFA09-5B1A-4A62-B6B3-5C7EC7922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91" r="9860" b="2"/>
          <a:stretch/>
        </p:blipFill>
        <p:spPr bwMode="auto">
          <a:xfrm>
            <a:off x="446534" y="567600"/>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72D0FF-D703-4388-909A-52058D035F04}"/>
              </a:ext>
            </a:extLst>
          </p:cNvPr>
          <p:cNvSpPr>
            <a:spLocks noGrp="1"/>
          </p:cNvSpPr>
          <p:nvPr>
            <p:ph idx="1"/>
          </p:nvPr>
        </p:nvSpPr>
        <p:spPr>
          <a:xfrm>
            <a:off x="4603093" y="2095315"/>
            <a:ext cx="6878108" cy="3962266"/>
          </a:xfrm>
        </p:spPr>
        <p:txBody>
          <a:bodyPr>
            <a:normAutofit fontScale="85000" lnSpcReduction="20000"/>
          </a:bodyPr>
          <a:lstStyle/>
          <a:p>
            <a:r>
              <a:rPr lang="bs-Latn-BA" dirty="0"/>
              <a:t>Прије обављања куповине путем интернета помоћу платних картица још једном провјери да ли је веза сигурна. Сигурност везе је важна ради плаћања и новчане трансакције. </a:t>
            </a:r>
          </a:p>
          <a:p>
            <a:pPr lvl="0"/>
            <a:r>
              <a:rPr lang="bs-Latn-BA" dirty="0"/>
              <a:t>Интернет продавница ће вам омогућити да кроз прегледнике или/и секције одаберете производ. Сам одабир олакшава сортирање по врсти робе, те једноставна претрага, често визуелно прилагођена лакшој претрази. Такође, обратите пажњу на листу валута које нуди подавница. У циљу уштеде новца, уколико није на располагању куповина у конвертибилним маркама (BAM), добро би било изабрати куповину у е</a:t>
            </a:r>
            <a:r>
              <a:rPr lang="sr-Cyrl-BA" dirty="0"/>
              <a:t>в</a:t>
            </a:r>
            <a:r>
              <a:rPr lang="bs-Latn-BA" dirty="0"/>
              <a:t>рима (EUR), како бисте имали мање трошкове конверзије.</a:t>
            </a:r>
          </a:p>
          <a:p>
            <a:pPr lvl="0"/>
            <a:r>
              <a:rPr lang="bs-Latn-BA" dirty="0"/>
              <a:t>Интернет продавница ће тражити да одаберете врсту платне картице, унесете њен број, име носиоца које је уписано на картици, мјесец и годину када картица истиче, те сигурносни код који се налази на полеђини картица.</a:t>
            </a:r>
          </a:p>
          <a:p>
            <a:pPr lvl="0"/>
            <a:r>
              <a:rPr lang="bs-Latn-BA" dirty="0"/>
              <a:t>Важно је истаћи да се умјесто плаћања картицама често користе сервиси за посредовање који посредују у трансакцији плаћања који се одвија између купца односно његове банке и трговца на интернету. И у овом случају је важно ко</a:t>
            </a:r>
            <a:r>
              <a:rPr lang="sr-Cyrl-BA" dirty="0"/>
              <a:t>р</a:t>
            </a:r>
            <a:r>
              <a:rPr lang="bs-Latn-BA" dirty="0"/>
              <a:t>истити начин плаћања који ће најмање бити ризичан у погледу злоупотребе Ваших података и </a:t>
            </a:r>
            <a:r>
              <a:rPr lang="bs-Latn-BA"/>
              <a:t>средстава</a:t>
            </a:r>
            <a:r>
              <a:rPr lang="bs-Latn-BA" smtClean="0"/>
              <a:t>.</a:t>
            </a:r>
            <a:endParaRPr lang="bs-Latn-BA" dirty="0"/>
          </a:p>
        </p:txBody>
      </p:sp>
    </p:spTree>
    <p:extLst>
      <p:ext uri="{BB962C8B-B14F-4D97-AF65-F5344CB8AC3E}">
        <p14:creationId xmlns:p14="http://schemas.microsoft.com/office/powerpoint/2010/main" val="313236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AAAB002-E48E-4009-828A-511F7A828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What You Need to Know About payWave &amp; Contactless Payments">
            <a:extLst>
              <a:ext uri="{FF2B5EF4-FFF2-40B4-BE49-F238E27FC236}">
                <a16:creationId xmlns:a16="http://schemas.microsoft.com/office/drawing/2014/main" id="{1E130D75-9B43-498C-A8A3-524B3514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5152"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97EF55D5-23F0-4398-B16B-AEF5778C3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DF32581-CAA1-43C6-8532-DC56C843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5C3772-19DE-4FEF-A433-BF694DB57D69}"/>
              </a:ext>
            </a:extLst>
          </p:cNvPr>
          <p:cNvSpPr>
            <a:spLocks noGrp="1"/>
          </p:cNvSpPr>
          <p:nvPr>
            <p:ph type="title"/>
          </p:nvPr>
        </p:nvSpPr>
        <p:spPr>
          <a:xfrm>
            <a:off x="681539" y="1131195"/>
            <a:ext cx="3882439" cy="1247938"/>
          </a:xfrm>
        </p:spPr>
        <p:txBody>
          <a:bodyPr anchor="ctr">
            <a:normAutofit fontScale="90000"/>
          </a:bodyPr>
          <a:lstStyle/>
          <a:p>
            <a:r>
              <a:rPr lang="en-US" dirty="0" err="1"/>
              <a:t>Сервиси</a:t>
            </a:r>
            <a:r>
              <a:rPr lang="en-US" dirty="0"/>
              <a:t> </a:t>
            </a:r>
            <a:r>
              <a:rPr lang="en-US" dirty="0" err="1"/>
              <a:t>за</a:t>
            </a:r>
            <a:r>
              <a:rPr lang="en-US" dirty="0"/>
              <a:t> </a:t>
            </a:r>
            <a:r>
              <a:rPr lang="en-US" dirty="0" err="1"/>
              <a:t>посредовање</a:t>
            </a:r>
            <a:r>
              <a:rPr lang="en-US" dirty="0"/>
              <a:t> у </a:t>
            </a:r>
            <a:r>
              <a:rPr lang="en-US" dirty="0" err="1"/>
              <a:t>трансакцијама</a:t>
            </a:r>
            <a:r>
              <a:rPr lang="en-US" dirty="0"/>
              <a:t> </a:t>
            </a:r>
            <a:r>
              <a:rPr lang="en-US" dirty="0" err="1"/>
              <a:t>плаћања</a:t>
            </a:r>
            <a:endParaRPr lang="bs-Latn-BA" dirty="0"/>
          </a:p>
        </p:txBody>
      </p:sp>
      <p:sp>
        <p:nvSpPr>
          <p:cNvPr id="3" name="Content Placeholder 2">
            <a:extLst>
              <a:ext uri="{FF2B5EF4-FFF2-40B4-BE49-F238E27FC236}">
                <a16:creationId xmlns:a16="http://schemas.microsoft.com/office/drawing/2014/main" id="{2DC5A4D6-DDD4-4AC6-B684-B646DA9095C2}"/>
              </a:ext>
            </a:extLst>
          </p:cNvPr>
          <p:cNvSpPr>
            <a:spLocks noGrp="1"/>
          </p:cNvSpPr>
          <p:nvPr>
            <p:ph idx="1"/>
          </p:nvPr>
        </p:nvSpPr>
        <p:spPr>
          <a:xfrm>
            <a:off x="678531" y="2438399"/>
            <a:ext cx="3730810" cy="3505201"/>
          </a:xfrm>
        </p:spPr>
        <p:txBody>
          <a:bodyPr>
            <a:normAutofit lnSpcReduction="10000"/>
          </a:bodyPr>
          <a:lstStyle/>
          <a:p>
            <a:pPr lvl="0"/>
            <a:r>
              <a:rPr lang="bs-Latn-BA" dirty="0"/>
              <a:t>Умјесто плаћања картицама често се користе сервиси за посредовање који посредују у трансакцији плаћања који се одвија између купца односно његове банке и трговца на интернету. </a:t>
            </a:r>
          </a:p>
          <a:p>
            <a:pPr lvl="0"/>
            <a:r>
              <a:rPr lang="bs-Latn-BA" dirty="0"/>
              <a:t>Њихова предност је та што су у процесу плаћања подаци о Вашој картици и/или рачуну заштићени, односно нису изложени према продавцу</a:t>
            </a:r>
            <a:r>
              <a:rPr lang="bs-Latn-BA" dirty="0" smtClean="0"/>
              <a:t>.</a:t>
            </a:r>
            <a:endParaRPr lang="bs-Latn-BA" dirty="0"/>
          </a:p>
        </p:txBody>
      </p:sp>
    </p:spTree>
    <p:extLst>
      <p:ext uri="{BB962C8B-B14F-4D97-AF65-F5344CB8AC3E}">
        <p14:creationId xmlns:p14="http://schemas.microsoft.com/office/powerpoint/2010/main" val="367132406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7174C-2433-4D48-936E-DE209978C6CE}"/>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en-US" dirty="0" err="1">
                <a:solidFill>
                  <a:schemeClr val="tx1"/>
                </a:solidFill>
              </a:rPr>
              <a:t>Плаћање</a:t>
            </a:r>
            <a:r>
              <a:rPr lang="en-US" dirty="0">
                <a:solidFill>
                  <a:schemeClr val="tx1"/>
                </a:solidFill>
              </a:rPr>
              <a:t> </a:t>
            </a:r>
            <a:r>
              <a:rPr lang="en-US" dirty="0" err="1">
                <a:solidFill>
                  <a:schemeClr val="tx1"/>
                </a:solidFill>
              </a:rPr>
              <a:t>даџбина</a:t>
            </a:r>
            <a:r>
              <a:rPr lang="en-US" dirty="0">
                <a:solidFill>
                  <a:schemeClr val="tx1"/>
                </a:solidFill>
              </a:rPr>
              <a:t> </a:t>
            </a:r>
            <a:r>
              <a:rPr lang="en-US" dirty="0" err="1">
                <a:solidFill>
                  <a:schemeClr val="tx1"/>
                </a:solidFill>
              </a:rPr>
              <a:t>на</a:t>
            </a:r>
            <a:r>
              <a:rPr lang="en-US" dirty="0">
                <a:solidFill>
                  <a:schemeClr val="tx1"/>
                </a:solidFill>
              </a:rPr>
              <a:t> </a:t>
            </a:r>
            <a:r>
              <a:rPr lang="en-US" dirty="0" err="1">
                <a:solidFill>
                  <a:schemeClr val="tx1"/>
                </a:solidFill>
              </a:rPr>
              <a:t>испоруку</a:t>
            </a:r>
            <a:r>
              <a:rPr lang="en-US" dirty="0">
                <a:solidFill>
                  <a:schemeClr val="tx1"/>
                </a:solidFill>
              </a:rPr>
              <a:t> </a:t>
            </a:r>
            <a:r>
              <a:rPr lang="en-US" dirty="0" err="1">
                <a:solidFill>
                  <a:schemeClr val="tx1"/>
                </a:solidFill>
              </a:rPr>
              <a:t>робе</a:t>
            </a:r>
            <a:endParaRPr lang="bs-Latn-BA" dirty="0">
              <a:solidFill>
                <a:schemeClr val="tx1"/>
              </a:solidFill>
            </a:endParaRPr>
          </a:p>
        </p:txBody>
      </p:sp>
      <p:sp>
        <p:nvSpPr>
          <p:cNvPr id="143" name="Rectangle 142">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7" name="Rectangle 14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notebook paper top">
            <a:extLst>
              <a:ext uri="{FF2B5EF4-FFF2-40B4-BE49-F238E27FC236}">
                <a16:creationId xmlns:a16="http://schemas.microsoft.com/office/drawing/2014/main" id="{4BA7BEFC-395A-429A-9C0B-DC503FC7E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189"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B94ADA-1208-4E93-A1AC-797225E0C425}"/>
              </a:ext>
            </a:extLst>
          </p:cNvPr>
          <p:cNvSpPr>
            <a:spLocks noGrp="1"/>
          </p:cNvSpPr>
          <p:nvPr>
            <p:ph idx="1"/>
          </p:nvPr>
        </p:nvSpPr>
        <p:spPr>
          <a:xfrm>
            <a:off x="4382726" y="1896533"/>
            <a:ext cx="6878108" cy="3962266"/>
          </a:xfrm>
        </p:spPr>
        <p:txBody>
          <a:bodyPr vert="horz" lIns="91440" tIns="45720" rIns="91440" bIns="45720" rtlCol="0" anchor="ctr">
            <a:normAutofit fontScale="92500" lnSpcReduction="20000"/>
          </a:bodyPr>
          <a:lstStyle/>
          <a:p>
            <a:pPr lvl="0"/>
            <a:r>
              <a:rPr lang="bs-Latn-BA" b="1" dirty="0"/>
              <a:t>Online куповина у пракси често подразумијева и доставу купљеног производа из иностранства, углавном путем поште.</a:t>
            </a:r>
            <a:endParaRPr lang="bs-Latn-BA" dirty="0"/>
          </a:p>
          <a:p>
            <a:pPr lvl="0"/>
            <a:r>
              <a:rPr lang="bs-Latn-BA" dirty="0"/>
              <a:t>Особа која је наручилац робе или производа који се достављају поштанским путем из иностранства је у обавези плаћања увозних даџбина.</a:t>
            </a:r>
          </a:p>
          <a:p>
            <a:pPr lvl="0"/>
            <a:r>
              <a:rPr lang="bs-Latn-BA" dirty="0"/>
              <a:t>Поцедура царињења и плаћања увозних даџбина на робу која је достављена у БиХ се врши у складу са Законом о царинској политици БиХ и важећим подзаконским актима.</a:t>
            </a:r>
          </a:p>
          <a:p>
            <a:pPr lvl="0"/>
            <a:r>
              <a:rPr lang="bs-Latn-BA" dirty="0"/>
              <a:t>Детаљније о поступку, категоризацији пошиљки и начинима обрачуна и плаћања корисно се информи</a:t>
            </a:r>
            <a:r>
              <a:rPr lang="sr-Cyrl-BA" dirty="0"/>
              <a:t>са</a:t>
            </a:r>
            <a:r>
              <a:rPr lang="bs-Latn-BA" dirty="0"/>
              <a:t>ти у Управи за индиректно опорезивање БиХ</a:t>
            </a:r>
            <a:r>
              <a:rPr lang="bs-Latn-BA" dirty="0" smtClean="0"/>
              <a:t>.</a:t>
            </a:r>
            <a:r>
              <a:rPr lang="en-US" dirty="0"/>
              <a:t> </a:t>
            </a:r>
            <a:endParaRPr lang="bs-Latn-BA" dirty="0"/>
          </a:p>
          <a:p>
            <a:endParaRPr lang="en-US" sz="1900" dirty="0">
              <a:solidFill>
                <a:schemeClr val="tx1">
                  <a:lumMod val="75000"/>
                  <a:lumOff val="25000"/>
                </a:schemeClr>
              </a:solidFill>
            </a:endParaRPr>
          </a:p>
        </p:txBody>
      </p:sp>
    </p:spTree>
    <p:extLst>
      <p:ext uri="{BB962C8B-B14F-4D97-AF65-F5344CB8AC3E}">
        <p14:creationId xmlns:p14="http://schemas.microsoft.com/office/powerpoint/2010/main" val="41273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ution sign with exclamation icon vector | Free stock vector - 533671 -  Nohat">
            <a:extLst>
              <a:ext uri="{FF2B5EF4-FFF2-40B4-BE49-F238E27FC236}">
                <a16:creationId xmlns:a16="http://schemas.microsoft.com/office/drawing/2014/main" id="{8EF47ABF-7F30-48F2-8198-8D3433F4E3E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2311" b="214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A836E7-5907-4E5E-9762-DE4E682E1DFD}"/>
              </a:ext>
            </a:extLst>
          </p:cNvPr>
          <p:cNvSpPr>
            <a:spLocks noGrp="1"/>
          </p:cNvSpPr>
          <p:nvPr>
            <p:ph type="title"/>
          </p:nvPr>
        </p:nvSpPr>
        <p:spPr>
          <a:xfrm>
            <a:off x="1023870" y="702156"/>
            <a:ext cx="10144260" cy="1013800"/>
          </a:xfrm>
        </p:spPr>
        <p:txBody>
          <a:bodyPr>
            <a:normAutofit/>
          </a:bodyPr>
          <a:lstStyle/>
          <a:p>
            <a:r>
              <a:rPr lang="en-US" dirty="0" err="1"/>
              <a:t>Врло</a:t>
            </a:r>
            <a:r>
              <a:rPr lang="en-US" dirty="0"/>
              <a:t> </a:t>
            </a:r>
            <a:r>
              <a:rPr lang="en-US" dirty="0" err="1"/>
              <a:t>је</a:t>
            </a:r>
            <a:r>
              <a:rPr lang="en-US" dirty="0"/>
              <a:t> </a:t>
            </a:r>
            <a:r>
              <a:rPr lang="en-US" dirty="0" err="1"/>
              <a:t>важна</a:t>
            </a:r>
            <a:r>
              <a:rPr lang="en-US" dirty="0"/>
              <a:t> </a:t>
            </a:r>
            <a:r>
              <a:rPr lang="en-US" dirty="0" err="1"/>
              <a:t>заштита</a:t>
            </a:r>
            <a:r>
              <a:rPr lang="en-US" dirty="0"/>
              <a:t> </a:t>
            </a:r>
            <a:r>
              <a:rPr lang="en-US" dirty="0" err="1"/>
              <a:t>личних</a:t>
            </a:r>
            <a:r>
              <a:rPr lang="en-US" dirty="0"/>
              <a:t> </a:t>
            </a:r>
            <a:r>
              <a:rPr lang="en-US" dirty="0" err="1"/>
              <a:t>података</a:t>
            </a:r>
            <a:endParaRPr lang="bs-Latn-BA" dirty="0"/>
          </a:p>
        </p:txBody>
      </p:sp>
      <p:sp>
        <p:nvSpPr>
          <p:cNvPr id="3" name="Content Placeholder 2">
            <a:extLst>
              <a:ext uri="{FF2B5EF4-FFF2-40B4-BE49-F238E27FC236}">
                <a16:creationId xmlns:a16="http://schemas.microsoft.com/office/drawing/2014/main" id="{7308F524-A014-4141-B282-CDC24A174576}"/>
              </a:ext>
            </a:extLst>
          </p:cNvPr>
          <p:cNvSpPr>
            <a:spLocks noGrp="1"/>
          </p:cNvSpPr>
          <p:nvPr>
            <p:ph idx="1"/>
          </p:nvPr>
        </p:nvSpPr>
        <p:spPr>
          <a:xfrm>
            <a:off x="965199" y="2180496"/>
            <a:ext cx="9688005" cy="3678303"/>
          </a:xfrm>
        </p:spPr>
        <p:txBody>
          <a:bodyPr>
            <a:normAutofit lnSpcReduction="10000"/>
          </a:bodyPr>
          <a:lstStyle/>
          <a:p>
            <a:pPr lvl="0"/>
            <a:r>
              <a:rPr lang="bs-Latn-BA" dirty="0"/>
              <a:t>Врло је важно да не достављате своје личне податке путем електронске поште на захтјев непознатих људи или институција. Немојте никоме давати приступне податке, PIN или CVV  код на картици.</a:t>
            </a:r>
          </a:p>
          <a:p>
            <a:pPr lvl="0"/>
            <a:r>
              <a:rPr lang="bs-Latn-BA" dirty="0"/>
              <a:t>Банка или професионална интернет продавница никада неће послати такву поруку и/или тражити наведене податке, јер су им лични и други потребни подаци већ раније достављени. </a:t>
            </a:r>
          </a:p>
          <a:p>
            <a:pPr lvl="0"/>
            <a:r>
              <a:rPr lang="bs-Latn-BA" dirty="0"/>
              <a:t>Приликом плаћања не користите линк производа који је послан као реклама, него увијек то радите преко странице интернет продавнице.</a:t>
            </a:r>
          </a:p>
          <a:p>
            <a:pPr lvl="0"/>
            <a:r>
              <a:rPr lang="bs-Latn-BA" dirty="0"/>
              <a:t>Постоје међународни цертификати за сигурну online куповину, провјерите да ли интернет продавница која Вас занима посједује неки</a:t>
            </a:r>
            <a:r>
              <a:rPr lang="bs-Latn-BA" dirty="0" smtClean="0"/>
              <a:t>.</a:t>
            </a:r>
            <a:r>
              <a:rPr lang="bs-Latn-BA" sz="2100" dirty="0">
                <a:effectLst/>
                <a:latin typeface="Calibri" panose="020F0502020204030204" pitchFamily="34" charset="0"/>
                <a:ea typeface="Calibri" panose="020F0502020204030204" pitchFamily="34" charset="0"/>
                <a:cs typeface="Times New Roman" panose="02020603050405020304" pitchFamily="18" charset="0"/>
              </a:rPr>
              <a:t> </a:t>
            </a:r>
          </a:p>
          <a:p>
            <a:pPr marL="151200" indent="0">
              <a:lnSpc>
                <a:spcPct val="100000"/>
              </a:lnSpc>
              <a:buNone/>
            </a:pPr>
            <a:r>
              <a:rPr lang="bs-Latn-BA"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pPr>
            <a:endParaRPr lang="bs-Latn-BA" sz="1400" dirty="0"/>
          </a:p>
        </p:txBody>
      </p:sp>
    </p:spTree>
    <p:extLst>
      <p:ext uri="{BB962C8B-B14F-4D97-AF65-F5344CB8AC3E}">
        <p14:creationId xmlns:p14="http://schemas.microsoft.com/office/powerpoint/2010/main" val="253670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BB53F82-F191-4EEB-AB7B-F69E634F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FBB7C-C07E-4728-B344-0F867F5DBB58}"/>
              </a:ext>
            </a:extLst>
          </p:cNvPr>
          <p:cNvSpPr>
            <a:spLocks noGrp="1"/>
          </p:cNvSpPr>
          <p:nvPr>
            <p:ph type="title"/>
          </p:nvPr>
        </p:nvSpPr>
        <p:spPr>
          <a:xfrm>
            <a:off x="581192" y="702156"/>
            <a:ext cx="11029616" cy="1188720"/>
          </a:xfrm>
        </p:spPr>
        <p:txBody>
          <a:bodyPr>
            <a:normAutofit/>
          </a:bodyPr>
          <a:lstStyle/>
          <a:p>
            <a:r>
              <a:rPr lang="en-US" dirty="0"/>
              <a:t>Online </a:t>
            </a:r>
            <a:r>
              <a:rPr lang="en-US" dirty="0" err="1"/>
              <a:t>куповина</a:t>
            </a:r>
            <a:r>
              <a:rPr lang="en-US" dirty="0"/>
              <a:t> и </a:t>
            </a:r>
            <a:r>
              <a:rPr lang="en-US" dirty="0" err="1"/>
              <a:t>заштита</a:t>
            </a:r>
            <a:r>
              <a:rPr lang="en-US" dirty="0"/>
              <a:t> </a:t>
            </a:r>
            <a:r>
              <a:rPr lang="en-US" dirty="0" err="1"/>
              <a:t>потрошача</a:t>
            </a:r>
            <a:endParaRPr lang="bs-Latn-BA" dirty="0"/>
          </a:p>
        </p:txBody>
      </p:sp>
      <p:sp>
        <p:nvSpPr>
          <p:cNvPr id="44" name="Rectangle 43">
            <a:extLst>
              <a:ext uri="{FF2B5EF4-FFF2-40B4-BE49-F238E27FC236}">
                <a16:creationId xmlns:a16="http://schemas.microsoft.com/office/drawing/2014/main" id="{8616AA08-3831-473D-B61B-89484A33CF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8431B918-3A1C-46BA-9430-CAD97D9DA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8400935A-2F82-4DC4-A4E1-E12EFB8C27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591EEB-00D1-48A7-A9FD-7919C9FB8DFC}"/>
              </a:ext>
            </a:extLst>
          </p:cNvPr>
          <p:cNvSpPr>
            <a:spLocks noGrp="1"/>
          </p:cNvSpPr>
          <p:nvPr>
            <p:ph idx="1"/>
          </p:nvPr>
        </p:nvSpPr>
        <p:spPr>
          <a:xfrm>
            <a:off x="581193" y="2180496"/>
            <a:ext cx="6917210" cy="4045683"/>
          </a:xfrm>
        </p:spPr>
        <p:txBody>
          <a:bodyPr>
            <a:normAutofit fontScale="92500" lnSpcReduction="20000"/>
          </a:bodyPr>
          <a:lstStyle/>
          <a:p>
            <a:pPr lvl="0"/>
            <a:r>
              <a:rPr lang="bs-Latn-BA" dirty="0"/>
              <a:t>У Босни и Херцеговини постоје закони и подзаконски акти који прописују политике заштите потрошача.</a:t>
            </a:r>
          </a:p>
          <a:p>
            <a:r>
              <a:rPr lang="bs-Latn-BA" dirty="0"/>
              <a:t>У смислу правне норме у Босни и Херцеговини, </a:t>
            </a:r>
            <a:r>
              <a:rPr lang="en-US" dirty="0" smtClean="0"/>
              <a:t>online</a:t>
            </a:r>
            <a:r>
              <a:rPr lang="bs-Latn-BA" dirty="0" smtClean="0"/>
              <a:t> </a:t>
            </a:r>
            <a:r>
              <a:rPr lang="bs-Latn-BA" dirty="0"/>
              <a:t>куповина или куповина на даљину, без директног физичког контакта продавца и купца, је такође заштићена одредбама којима се прописује заштита потрошача.</a:t>
            </a:r>
          </a:p>
          <a:p>
            <a:r>
              <a:rPr lang="bs-Latn-BA" dirty="0"/>
              <a:t>Иако још увијек код дијела грађана/ки постоје предрасуде према </a:t>
            </a:r>
            <a:r>
              <a:rPr lang="en-US" dirty="0" smtClean="0"/>
              <a:t>online</a:t>
            </a:r>
            <a:r>
              <a:rPr lang="bs-Latn-BA" dirty="0" smtClean="0"/>
              <a:t> </a:t>
            </a:r>
            <a:r>
              <a:rPr lang="bs-Latn-BA" dirty="0"/>
              <a:t>куповини, између осталог и због страха да не постоји заштита купца и могућност рекламације, важно је знати да заштита постоји.</a:t>
            </a:r>
          </a:p>
          <a:p>
            <a:pPr lvl="0"/>
            <a:r>
              <a:rPr lang="bs-Latn-BA" dirty="0"/>
              <a:t>У правилу све професионалне и озбиљне интернет продавнице такође имају своје интерне политике заштите </a:t>
            </a:r>
            <a:r>
              <a:rPr lang="bs-Latn-BA" dirty="0" smtClean="0"/>
              <a:t>наручилаца/купца </a:t>
            </a:r>
            <a:r>
              <a:rPr lang="bs-Latn-BA" dirty="0"/>
              <a:t>у случају кашњења или недостављања наруџбе. Савјет је да ове информације прочитате прије саме online наруџбе.</a:t>
            </a:r>
          </a:p>
          <a:p>
            <a:pPr lvl="0"/>
            <a:r>
              <a:rPr lang="bs-Latn-BA" dirty="0"/>
              <a:t>Омбудсмен за заштиту потрошача БиХ је институција којој је могуће упутити жалбу и у случају online куповине</a:t>
            </a:r>
            <a:r>
              <a:rPr lang="bs-Latn-BA" dirty="0" smtClean="0"/>
              <a:t>.</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
        <p:nvSpPr>
          <p:cNvPr id="50" name="Rectangle 49">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45E3496B-9A9D-4B9C-A5D9-7A4F21049594}"/>
              </a:ext>
            </a:extLst>
          </p:cNvPr>
          <p:cNvPicPr>
            <a:picLocks noChangeAspect="1" noChangeArrowheads="1"/>
          </p:cNvPicPr>
          <p:nvPr/>
        </p:nvPicPr>
        <p:blipFill rotWithShape="1">
          <a:blip r:embed="rId2">
            <a:extLst>
              <a:ext uri="{837473B0-CC2E-450A-ABE3-18F120FF3D39}">
                <a1611:picAttrSrcUrl xmlns:a1611="http://schemas.microsoft.com/office/drawing/2016/11/main" xmlns="" r:id="rId3"/>
              </a:ext>
            </a:extLst>
          </a:blip>
          <a:srcRect l="31641" r="32282"/>
          <a:stretch/>
        </p:blipFill>
        <p:spPr bwMode="auto">
          <a:xfrm>
            <a:off x="8801750" y="2499053"/>
            <a:ext cx="2184111" cy="340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7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7174C-2433-4D48-936E-DE209978C6CE}"/>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en-US" dirty="0">
                <a:solidFill>
                  <a:schemeClr val="tx1"/>
                </a:solidFill>
              </a:rPr>
              <a:t>Online </a:t>
            </a:r>
            <a:r>
              <a:rPr lang="en-US" dirty="0" err="1">
                <a:solidFill>
                  <a:schemeClr val="tx1"/>
                </a:solidFill>
              </a:rPr>
              <a:t>куповина</a:t>
            </a:r>
            <a:r>
              <a:rPr lang="en-US" dirty="0">
                <a:solidFill>
                  <a:schemeClr val="tx1"/>
                </a:solidFill>
              </a:rPr>
              <a:t> и </a:t>
            </a:r>
            <a:r>
              <a:rPr lang="en-US" dirty="0" err="1">
                <a:solidFill>
                  <a:schemeClr val="tx1"/>
                </a:solidFill>
              </a:rPr>
              <a:t>рекламације</a:t>
            </a:r>
            <a:endParaRPr lang="bs-Latn-BA" dirty="0">
              <a:solidFill>
                <a:schemeClr val="tx1"/>
              </a:solidFill>
            </a:endParaRPr>
          </a:p>
        </p:txBody>
      </p:sp>
      <p:sp>
        <p:nvSpPr>
          <p:cNvPr id="143" name="Rectangle 142">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7" name="Rectangle 14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woman working business">
            <a:extLst>
              <a:ext uri="{FF2B5EF4-FFF2-40B4-BE49-F238E27FC236}">
                <a16:creationId xmlns:a16="http://schemas.microsoft.com/office/drawing/2014/main" id="{A0B2B950-B605-46E0-BF6C-6E18235F6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93" r="8896"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B94ADA-1208-4E93-A1AC-797225E0C425}"/>
              </a:ext>
            </a:extLst>
          </p:cNvPr>
          <p:cNvSpPr>
            <a:spLocks noGrp="1"/>
          </p:cNvSpPr>
          <p:nvPr>
            <p:ph idx="1"/>
          </p:nvPr>
        </p:nvSpPr>
        <p:spPr>
          <a:xfrm>
            <a:off x="4382726" y="1896533"/>
            <a:ext cx="6878108" cy="3962266"/>
          </a:xfrm>
        </p:spPr>
        <p:txBody>
          <a:bodyPr vert="horz" lIns="91440" tIns="45720" rIns="91440" bIns="45720" rtlCol="0" anchor="ctr">
            <a:normAutofit fontScale="92500" lnSpcReduction="10000"/>
          </a:bodyPr>
          <a:lstStyle/>
          <a:p>
            <a:pPr lvl="0"/>
            <a:r>
              <a:rPr lang="bs-Latn-BA" b="1" dirty="0"/>
              <a:t>На робу или производе купљене online можете уложити рекламацију</a:t>
            </a:r>
            <a:endParaRPr lang="bs-Latn-BA" dirty="0"/>
          </a:p>
          <a:p>
            <a:pPr lvl="0"/>
            <a:r>
              <a:rPr lang="bs-Latn-BA" dirty="0"/>
              <a:t>Уколико Вам купљена роба или производ не одговарају, имате праву на рекламацију у складу са Законом о заштити потрошача БиХ.</a:t>
            </a:r>
          </a:p>
          <a:p>
            <a:pPr lvl="0"/>
            <a:r>
              <a:rPr lang="bs-Latn-BA" dirty="0"/>
              <a:t>Обично је потребно да у рекламацији наведете број наруџбе (путем телефона или emaila), уз опис рекламације и број рачуна.</a:t>
            </a:r>
          </a:p>
          <a:p>
            <a:pPr lvl="0"/>
            <a:r>
              <a:rPr lang="bs-Latn-BA" dirty="0"/>
              <a:t>Рок за рекламацију је 15 дана од дана испоруке.</a:t>
            </a:r>
          </a:p>
          <a:p>
            <a:pPr lvl="0"/>
            <a:r>
              <a:rPr lang="bs-Latn-BA" dirty="0"/>
              <a:t>Ако приликом испоруке робе/производа примјетите оштећење, не преузимајте робу/производ</a:t>
            </a:r>
            <a:r>
              <a:rPr lang="bs-Latn-BA" dirty="0" smtClean="0"/>
              <a:t>.</a:t>
            </a:r>
            <a:endParaRPr lang="bs-Latn-BA" dirty="0"/>
          </a:p>
        </p:txBody>
      </p:sp>
    </p:spTree>
    <p:extLst>
      <p:ext uri="{BB962C8B-B14F-4D97-AF65-F5344CB8AC3E}">
        <p14:creationId xmlns:p14="http://schemas.microsoft.com/office/powerpoint/2010/main" val="87667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836E7-5907-4E5E-9762-DE4E682E1DFD}"/>
              </a:ext>
            </a:extLst>
          </p:cNvPr>
          <p:cNvSpPr>
            <a:spLocks noGrp="1"/>
          </p:cNvSpPr>
          <p:nvPr>
            <p:ph type="title"/>
          </p:nvPr>
        </p:nvSpPr>
        <p:spPr>
          <a:xfrm>
            <a:off x="584201" y="702156"/>
            <a:ext cx="7011413" cy="1013800"/>
          </a:xfrm>
        </p:spPr>
        <p:txBody>
          <a:bodyPr>
            <a:normAutofit/>
          </a:bodyPr>
          <a:lstStyle/>
          <a:p>
            <a:r>
              <a:rPr lang="en-US" dirty="0" err="1"/>
              <a:t>Важно</a:t>
            </a:r>
            <a:r>
              <a:rPr lang="en-US" dirty="0"/>
              <a:t> </a:t>
            </a:r>
            <a:r>
              <a:rPr lang="en-US" dirty="0" err="1"/>
              <a:t>је</a:t>
            </a:r>
            <a:r>
              <a:rPr lang="en-US" dirty="0"/>
              <a:t> </a:t>
            </a:r>
            <a:r>
              <a:rPr lang="en-US" dirty="0" err="1"/>
              <a:t>поновити</a:t>
            </a:r>
            <a:endParaRPr lang="bs-Latn-BA" dirty="0"/>
          </a:p>
        </p:txBody>
      </p:sp>
      <p:sp>
        <p:nvSpPr>
          <p:cNvPr id="137" name="Rectangle 13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308F524-A014-4141-B282-CDC24A174576}"/>
              </a:ext>
            </a:extLst>
          </p:cNvPr>
          <p:cNvSpPr>
            <a:spLocks noGrp="1"/>
          </p:cNvSpPr>
          <p:nvPr>
            <p:ph idx="1"/>
          </p:nvPr>
        </p:nvSpPr>
        <p:spPr>
          <a:xfrm>
            <a:off x="584200" y="2193578"/>
            <a:ext cx="7011413" cy="3962266"/>
          </a:xfrm>
        </p:spPr>
        <p:txBody>
          <a:bodyPr>
            <a:normAutofit fontScale="92500" lnSpcReduction="20000"/>
          </a:bodyPr>
          <a:lstStyle/>
          <a:p>
            <a:pPr lvl="0"/>
            <a:r>
              <a:rPr lang="bs-Latn-BA" dirty="0"/>
              <a:t>Водите рачуна о сигурности веб странице путем које наручујете и плаћате робу или производ.</a:t>
            </a:r>
          </a:p>
          <a:p>
            <a:r>
              <a:rPr lang="bs-Latn-BA" dirty="0"/>
              <a:t>Док вршите </a:t>
            </a:r>
            <a:r>
              <a:rPr lang="en-US" dirty="0" smtClean="0"/>
              <a:t>online</a:t>
            </a:r>
            <a:r>
              <a:rPr lang="bs-Latn-BA" dirty="0" smtClean="0"/>
              <a:t> </a:t>
            </a:r>
            <a:r>
              <a:rPr lang="bs-Latn-BA" dirty="0"/>
              <a:t>куповину не остављајте уређај на којем радите без надзора.</a:t>
            </a:r>
          </a:p>
          <a:p>
            <a:pPr lvl="0"/>
            <a:r>
              <a:rPr lang="bs-Latn-BA" dirty="0"/>
              <a:t>Информи</a:t>
            </a:r>
            <a:r>
              <a:rPr lang="sr-Cyrl-BA" dirty="0"/>
              <a:t>шите </a:t>
            </a:r>
            <a:r>
              <a:rPr lang="bs-Latn-BA" dirty="0"/>
              <a:t>се о искуствима и пословности интернет продавца - форуми, рецензије, искуства других могу бити корисни извор информација.</a:t>
            </a:r>
          </a:p>
          <a:p>
            <a:pPr lvl="0"/>
            <a:r>
              <a:rPr lang="bs-Latn-BA" dirty="0"/>
              <a:t>Не дијелите своје личне податке путем електронске поште или на захтјеве лица или институција које су Вам непознати. Увијек са дужном пажњом провјерите сваки захтјев којим се тражи достава неког Вашег личног податка.</a:t>
            </a:r>
          </a:p>
          <a:p>
            <a:pPr lvl="0"/>
            <a:r>
              <a:rPr lang="bs-Latn-BA" dirty="0"/>
              <a:t>Провјерите да ли интернет продавница посједује међународне цертификате сигурности.</a:t>
            </a:r>
          </a:p>
          <a:p>
            <a:pPr lvl="0"/>
            <a:r>
              <a:rPr lang="bs-Latn-BA" dirty="0"/>
              <a:t>Знајте да имате заштиту као потрошач и приликом online </a:t>
            </a:r>
            <a:r>
              <a:rPr lang="bs-Latn-BA" dirty="0" smtClean="0"/>
              <a:t>куповине.</a:t>
            </a:r>
            <a:r>
              <a:rPr lang="bs-Latn-BA" sz="16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pPr>
            <a:endParaRPr lang="bs-Latn-BA" sz="1600" dirty="0"/>
          </a:p>
        </p:txBody>
      </p:sp>
      <p:pic>
        <p:nvPicPr>
          <p:cNvPr id="4098" name="Picture 2">
            <a:extLst>
              <a:ext uri="{FF2B5EF4-FFF2-40B4-BE49-F238E27FC236}">
                <a16:creationId xmlns:a16="http://schemas.microsoft.com/office/drawing/2014/main" id="{8EF47ABF-7F30-48F2-8198-8D3433F4E3E5}"/>
              </a:ext>
            </a:extLst>
          </p:cNvPr>
          <p:cNvPicPr>
            <a:picLocks noChangeAspect="1" noChangeArrowheads="1"/>
          </p:cNvPicPr>
          <p:nvPr/>
        </p:nvPicPr>
        <p:blipFill rotWithShape="1">
          <a:blip r:embed="rId2">
            <a:extLst>
              <a:ext uri="{837473B0-CC2E-450A-ABE3-18F120FF3D39}">
                <a1611:picAttrSrcUrl xmlns:a1611="http://schemas.microsoft.com/office/drawing/2016/11/main" xmlns="" r:id="rId3"/>
              </a:ext>
            </a:extLst>
          </a:blip>
          <a:srcRect l="35863" r="3" b="3"/>
          <a:stretch/>
        </p:blipFill>
        <p:spPr bwMode="auto">
          <a:xfrm>
            <a:off x="8042147"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B8DB28-FA7D-4C33-BBA2-6D73D0156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BBH upgrades its statistics of foreign direct investments - FENA.NEWS">
            <a:extLst>
              <a:ext uri="{FF2B5EF4-FFF2-40B4-BE49-F238E27FC236}">
                <a16:creationId xmlns:a16="http://schemas.microsoft.com/office/drawing/2014/main" id="{9D4896C0-B31B-4437-8F77-93944A7C5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r="720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64FF5A0-304A-44DA-A4D4-A1E66D92F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D43769B-7D6E-4E76-B810-BEC3B774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597643"/>
            <a:ext cx="7503665" cy="5794689"/>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EEC13A-AB0B-4397-814E-EF3199EA50CD}"/>
              </a:ext>
            </a:extLst>
          </p:cNvPr>
          <p:cNvSpPr>
            <a:spLocks noGrp="1"/>
          </p:cNvSpPr>
          <p:nvPr>
            <p:ph type="title"/>
          </p:nvPr>
        </p:nvSpPr>
        <p:spPr>
          <a:xfrm>
            <a:off x="673856" y="1131195"/>
            <a:ext cx="7034288" cy="1247938"/>
          </a:xfrm>
        </p:spPr>
        <p:txBody>
          <a:bodyPr anchor="ctr">
            <a:normAutofit/>
          </a:bodyPr>
          <a:lstStyle/>
          <a:p>
            <a:r>
              <a:rPr lang="en-US" dirty="0"/>
              <a:t>О ЦЕНТРАЛНОЈ БАНЦИ БОСНЕ И ХЕРЦЕГОВИНЕ</a:t>
            </a:r>
            <a:endParaRPr lang="bs-Latn-BA" dirty="0"/>
          </a:p>
        </p:txBody>
      </p:sp>
      <p:sp>
        <p:nvSpPr>
          <p:cNvPr id="3" name="Content Placeholder 2">
            <a:extLst>
              <a:ext uri="{FF2B5EF4-FFF2-40B4-BE49-F238E27FC236}">
                <a16:creationId xmlns:a16="http://schemas.microsoft.com/office/drawing/2014/main" id="{2AF3F32E-61BA-4569-961F-89D250B47BB4}"/>
              </a:ext>
            </a:extLst>
          </p:cNvPr>
          <p:cNvSpPr>
            <a:spLocks noGrp="1"/>
          </p:cNvSpPr>
          <p:nvPr>
            <p:ph idx="1"/>
          </p:nvPr>
        </p:nvSpPr>
        <p:spPr>
          <a:xfrm>
            <a:off x="670885" y="2438400"/>
            <a:ext cx="7037222" cy="3376252"/>
          </a:xfrm>
        </p:spPr>
        <p:txBody>
          <a:bodyPr>
            <a:normAutofit fontScale="77500" lnSpcReduction="20000"/>
          </a:bodyPr>
          <a:lstStyle/>
          <a:p>
            <a:pPr lvl="0"/>
            <a:r>
              <a:rPr lang="bs-Latn-BA" dirty="0"/>
              <a:t>Централна банка Босне и Херцеговине је основана 20.06.1997. године Законом о Централној банци, Закон је усвојила Парламентрана скупштина БиХ. </a:t>
            </a:r>
          </a:p>
          <a:p>
            <a:pPr lvl="0"/>
            <a:r>
              <a:rPr lang="bs-Latn-BA" dirty="0"/>
              <a:t>Централна банка БиХ је почела са радом 11.08.1997. године. </a:t>
            </a:r>
          </a:p>
          <a:p>
            <a:pPr lvl="0"/>
            <a:r>
              <a:rPr lang="bs-Latn-BA" dirty="0"/>
              <a:t>Задатак Централне банке Босне и Херцеговине јесте да брине да КМ буде стабилна и сигурно средство плаћања.</a:t>
            </a:r>
          </a:p>
          <a:p>
            <a:pPr lvl="0"/>
            <a:r>
              <a:rPr lang="bs-Latn-BA" dirty="0"/>
              <a:t>Централна банка БиХ обавља низ важних функција, а оне се односе на монетарну политику, управљање девизним резервама, финансијску стабилност, одржавање платних система земље, издавање новчаница и кованица БиХ, прикупљање и објава статистичких података, међународна сарадња, улога фискалног агента и друштвено одговорна улога.    </a:t>
            </a:r>
          </a:p>
          <a:p>
            <a:pPr lvl="0"/>
            <a:r>
              <a:rPr lang="bs-Latn-BA" dirty="0"/>
              <a:t>Финансијска едукација становништва је једна од новијих функција Централне банке Босне и Херцеговине. </a:t>
            </a:r>
          </a:p>
          <a:p>
            <a:pPr lvl="0"/>
            <a:r>
              <a:rPr lang="bs-Latn-BA" dirty="0"/>
              <a:t>За детаљније информације о раду и надлежностима Централне банке Босне и Херцеговине посјети </a:t>
            </a:r>
            <a:r>
              <a:rPr lang="sr-Cyrl-BA" dirty="0" smtClean="0"/>
              <a:t>в</a:t>
            </a:r>
            <a:r>
              <a:rPr lang="bs-Latn-BA" dirty="0" smtClean="0"/>
              <a:t>еб </a:t>
            </a:r>
            <a:r>
              <a:rPr lang="bs-Latn-BA" dirty="0"/>
              <a:t>страницу </a:t>
            </a:r>
            <a:r>
              <a:rPr lang="bs-Latn-BA" u="sng" dirty="0">
                <a:hlinkClick r:id="rId3"/>
              </a:rPr>
              <a:t>www.cbbh.ba</a:t>
            </a:r>
            <a:r>
              <a:rPr lang="bs-Latn-BA" dirty="0" smtClean="0"/>
              <a:t>.</a:t>
            </a:r>
            <a:endParaRPr lang="bs-Latn-BA" dirty="0"/>
          </a:p>
          <a:p>
            <a:pPr>
              <a:lnSpc>
                <a:spcPct val="100000"/>
              </a:lnSpc>
            </a:pPr>
            <a:endParaRPr lang="bs-Latn-BA" sz="1300" dirty="0">
              <a:solidFill>
                <a:srgbClr val="FFFFFF"/>
              </a:solidFill>
            </a:endParaRPr>
          </a:p>
        </p:txBody>
      </p:sp>
    </p:spTree>
    <p:extLst>
      <p:ext uri="{BB962C8B-B14F-4D97-AF65-F5344CB8AC3E}">
        <p14:creationId xmlns:p14="http://schemas.microsoft.com/office/powerpoint/2010/main" val="41863341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8731303-E439-4AE2-88EA-5766DB106DC9}"/>
              </a:ext>
            </a:extLst>
          </p:cNvPr>
          <p:cNvSpPr>
            <a:spLocks noGrp="1"/>
          </p:cNvSpPr>
          <p:nvPr>
            <p:ph type="title"/>
          </p:nvPr>
        </p:nvSpPr>
        <p:spPr>
          <a:xfrm>
            <a:off x="581193" y="702155"/>
            <a:ext cx="6309003" cy="3665659"/>
          </a:xfrm>
        </p:spPr>
        <p:txBody>
          <a:bodyPr>
            <a:normAutofit/>
          </a:bodyPr>
          <a:lstStyle/>
          <a:p>
            <a:r>
              <a:rPr lang="bs-Latn-BA" dirty="0">
                <a:solidFill>
                  <a:schemeClr val="tx2"/>
                </a:solidFill>
              </a:rPr>
              <a:t>                              </a:t>
            </a:r>
            <a:r>
              <a:rPr lang="en-US" dirty="0" err="1"/>
              <a:t>Питања</a:t>
            </a:r>
            <a:r>
              <a:rPr lang="en-US" dirty="0"/>
              <a:t>?</a:t>
            </a:r>
            <a:endParaRPr lang="bs-Latn-BA" dirty="0"/>
          </a:p>
        </p:txBody>
      </p:sp>
      <p:sp>
        <p:nvSpPr>
          <p:cNvPr id="31" name="Rectangle 3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2332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34D440-E359-4CB9-B8E8-81977A860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957"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6" name="Picture 5">
            <a:extLst>
              <a:ext uri="{FF2B5EF4-FFF2-40B4-BE49-F238E27FC236}">
                <a16:creationId xmlns:a16="http://schemas.microsoft.com/office/drawing/2014/main" id="{0FC71839-31AC-4C20-80B4-A17027F18545}"/>
              </a:ext>
            </a:extLst>
          </p:cNvPr>
          <p:cNvPicPr>
            <a:picLocks noChangeAspect="1"/>
          </p:cNvPicPr>
          <p:nvPr/>
        </p:nvPicPr>
        <p:blipFill>
          <a:blip r:embed="rId2"/>
          <a:stretch>
            <a:fillRect/>
          </a:stretch>
        </p:blipFill>
        <p:spPr>
          <a:xfrm>
            <a:off x="536246" y="3654288"/>
            <a:ext cx="3217333" cy="571077"/>
          </a:xfrm>
          <a:prstGeom prst="rect">
            <a:avLst/>
          </a:prstGeom>
        </p:spPr>
      </p:pic>
      <p:sp>
        <p:nvSpPr>
          <p:cNvPr id="13" name="Rectangle 12">
            <a:extLst>
              <a:ext uri="{FF2B5EF4-FFF2-40B4-BE49-F238E27FC236}">
                <a16:creationId xmlns:a16="http://schemas.microsoft.com/office/drawing/2014/main" id="{D288FC14-B788-4FBC-9C5E-BC4892F5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6E0CCE-A5BC-4D48-A896-79C644DC94F1}"/>
              </a:ext>
            </a:extLst>
          </p:cNvPr>
          <p:cNvSpPr>
            <a:spLocks noGrp="1"/>
          </p:cNvSpPr>
          <p:nvPr>
            <p:ph type="title"/>
          </p:nvPr>
        </p:nvSpPr>
        <p:spPr>
          <a:xfrm>
            <a:off x="5204707" y="578599"/>
            <a:ext cx="6400367" cy="1310080"/>
          </a:xfrm>
        </p:spPr>
        <p:txBody>
          <a:bodyPr anchor="ctr">
            <a:normAutofit/>
          </a:bodyPr>
          <a:lstStyle/>
          <a:p>
            <a:endParaRPr lang="bs-Latn-BA" b="1" dirty="0">
              <a:solidFill>
                <a:srgbClr val="FFFFFF"/>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F2C595E-0B3A-467B-8581-7ED39FF54AED}"/>
              </a:ext>
            </a:extLst>
          </p:cNvPr>
          <p:cNvSpPr>
            <a:spLocks noGrp="1"/>
          </p:cNvSpPr>
          <p:nvPr>
            <p:ph idx="1"/>
          </p:nvPr>
        </p:nvSpPr>
        <p:spPr>
          <a:xfrm>
            <a:off x="5207590" y="2194527"/>
            <a:ext cx="6397545" cy="4061676"/>
          </a:xfrm>
        </p:spPr>
        <p:txBody>
          <a:bodyPr>
            <a:normAutofit/>
          </a:bodyPr>
          <a:lstStyle/>
          <a:p>
            <a:pPr marL="0" indent="0">
              <a:buNone/>
            </a:pPr>
            <a:r>
              <a:rPr lang="sr-Cyrl-BA" b="1" dirty="0" smtClean="0"/>
              <a:t>                                      </a:t>
            </a:r>
            <a:r>
              <a:rPr lang="bs-Latn-BA" sz="3200" b="1" dirty="0" smtClean="0"/>
              <a:t>ХВАЛА </a:t>
            </a:r>
            <a:r>
              <a:rPr lang="bs-Latn-BA" sz="3200" b="1" dirty="0"/>
              <a:t>НА ПАЖЊИ ! </a:t>
            </a:r>
            <a:endParaRPr lang="bs-Latn-BA" sz="3200" dirty="0"/>
          </a:p>
          <a:p>
            <a:pPr marL="0" indent="0">
              <a:buNone/>
            </a:pPr>
            <a:endParaRPr lang="bs-Latn-BA" dirty="0"/>
          </a:p>
        </p:txBody>
      </p:sp>
      <p:pic>
        <p:nvPicPr>
          <p:cNvPr id="4" name="Picture 3">
            <a:extLst>
              <a:ext uri="{FF2B5EF4-FFF2-40B4-BE49-F238E27FC236}">
                <a16:creationId xmlns:a16="http://schemas.microsoft.com/office/drawing/2014/main" id="{CEBC1DBB-284E-4FB8-9D87-D3B3462F2281}"/>
              </a:ext>
            </a:extLst>
          </p:cNvPr>
          <p:cNvPicPr>
            <a:picLocks noChangeAspect="1"/>
          </p:cNvPicPr>
          <p:nvPr/>
        </p:nvPicPr>
        <p:blipFill>
          <a:blip r:embed="rId3"/>
          <a:stretch>
            <a:fillRect/>
          </a:stretch>
        </p:blipFill>
        <p:spPr>
          <a:xfrm>
            <a:off x="1212144" y="1486633"/>
            <a:ext cx="1865538" cy="1140051"/>
          </a:xfrm>
          <a:prstGeom prst="rect">
            <a:avLst/>
          </a:prstGeom>
        </p:spPr>
      </p:pic>
    </p:spTree>
    <p:extLst>
      <p:ext uri="{BB962C8B-B14F-4D97-AF65-F5344CB8AC3E}">
        <p14:creationId xmlns:p14="http://schemas.microsoft.com/office/powerpoint/2010/main" val="9138080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EEE34-CCCF-42D3-BCC1-66A29F9FEC76}"/>
              </a:ext>
            </a:extLst>
          </p:cNvPr>
          <p:cNvSpPr>
            <a:spLocks noGrp="1"/>
          </p:cNvSpPr>
          <p:nvPr>
            <p:ph type="title"/>
          </p:nvPr>
        </p:nvSpPr>
        <p:spPr>
          <a:xfrm>
            <a:off x="581192" y="1124999"/>
            <a:ext cx="4076149" cy="4608003"/>
          </a:xfrm>
        </p:spPr>
        <p:txBody>
          <a:bodyPr anchor="ctr">
            <a:normAutofit/>
          </a:bodyPr>
          <a:lstStyle/>
          <a:p>
            <a:r>
              <a:rPr lang="en-US" dirty="0">
                <a:solidFill>
                  <a:schemeClr val="accent1"/>
                </a:solidFill>
              </a:rPr>
              <a:t>ФИНАНСИЈСКА ЕДУКАЦИЈА О online и </a:t>
            </a:r>
            <a:r>
              <a:rPr lang="en-US" dirty="0" err="1">
                <a:solidFill>
                  <a:schemeClr val="accent1"/>
                </a:solidFill>
              </a:rPr>
              <a:t>интернет</a:t>
            </a:r>
            <a:r>
              <a:rPr lang="en-US" dirty="0">
                <a:solidFill>
                  <a:schemeClr val="accent1"/>
                </a:solidFill>
              </a:rPr>
              <a:t> </a:t>
            </a:r>
            <a:r>
              <a:rPr lang="en-US" dirty="0" err="1">
                <a:solidFill>
                  <a:schemeClr val="accent1"/>
                </a:solidFill>
              </a:rPr>
              <a:t>куповини</a:t>
            </a:r>
            <a:r>
              <a:rPr lang="en-US" dirty="0">
                <a:solidFill>
                  <a:schemeClr val="accent1"/>
                </a:solidFill>
              </a:rPr>
              <a:t> ИМА ЗА ЦИЉ....</a:t>
            </a:r>
            <a:r>
              <a:rPr lang="bs-Latn-BA" dirty="0"/>
              <a:t/>
            </a:r>
            <a:br>
              <a:rPr lang="bs-Latn-BA" dirty="0"/>
            </a:br>
            <a:endParaRPr lang="bs-Latn-BA" sz="4000"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F8E8AE4-C63F-4C65-911C-E581953D2D8F}"/>
              </a:ext>
            </a:extLst>
          </p:cNvPr>
          <p:cNvSpPr>
            <a:spLocks noGrp="1"/>
          </p:cNvSpPr>
          <p:nvPr>
            <p:ph idx="1"/>
          </p:nvPr>
        </p:nvSpPr>
        <p:spPr>
          <a:xfrm>
            <a:off x="5117586" y="1124998"/>
            <a:ext cx="6143248" cy="4608003"/>
          </a:xfrm>
        </p:spPr>
        <p:txBody>
          <a:bodyPr>
            <a:normAutofit/>
          </a:bodyPr>
          <a:lstStyle/>
          <a:p>
            <a:pPr lvl="0"/>
            <a:r>
              <a:rPr lang="hr-BA" dirty="0"/>
              <a:t>Да ти </a:t>
            </a:r>
            <a:r>
              <a:rPr lang="hr-BA" b="1" dirty="0"/>
              <a:t>објасни</a:t>
            </a:r>
            <a:r>
              <a:rPr lang="hr-BA" dirty="0"/>
              <a:t> начин функциони</a:t>
            </a:r>
            <a:r>
              <a:rPr lang="sr-Cyrl-BA" dirty="0"/>
              <a:t>с</a:t>
            </a:r>
            <a:r>
              <a:rPr lang="hr-BA" dirty="0"/>
              <a:t>ања и карактеристике online или куповине путем интернета</a:t>
            </a:r>
            <a:endParaRPr lang="bs-Latn-BA" dirty="0"/>
          </a:p>
          <a:p>
            <a:pPr lvl="0"/>
            <a:r>
              <a:rPr lang="hr-BA" dirty="0"/>
              <a:t>Да ти </a:t>
            </a:r>
            <a:r>
              <a:rPr lang="hr-BA" b="1" dirty="0"/>
              <a:t>објасни </a:t>
            </a:r>
            <a:r>
              <a:rPr lang="hr-BA" dirty="0"/>
              <a:t>кључне појмове које требаш знати</a:t>
            </a:r>
            <a:endParaRPr lang="bs-Latn-BA" dirty="0"/>
          </a:p>
          <a:p>
            <a:pPr lvl="0"/>
            <a:r>
              <a:rPr lang="hr-BA" dirty="0"/>
              <a:t>Да ти </a:t>
            </a:r>
            <a:r>
              <a:rPr lang="hr-BA" b="1" dirty="0"/>
              <a:t>укаже</a:t>
            </a:r>
            <a:r>
              <a:rPr lang="hr-BA" dirty="0"/>
              <a:t> на важност сигурности</a:t>
            </a:r>
            <a:endParaRPr lang="bs-Latn-BA" dirty="0"/>
          </a:p>
          <a:p>
            <a:pPr lvl="0"/>
            <a:r>
              <a:rPr lang="hr-BA" dirty="0"/>
              <a:t>Да те </a:t>
            </a:r>
            <a:r>
              <a:rPr lang="hr-BA" b="1" dirty="0"/>
              <a:t>научи о мјерама заштите и ризику</a:t>
            </a:r>
            <a:r>
              <a:rPr lang="hr-BA" dirty="0"/>
              <a:t>, могућностима и доступности услуга</a:t>
            </a:r>
            <a:endParaRPr lang="bs-Latn-BA" dirty="0"/>
          </a:p>
          <a:p>
            <a:pPr lvl="0"/>
            <a:r>
              <a:rPr lang="hr-BA" dirty="0"/>
              <a:t>Да </a:t>
            </a:r>
            <a:r>
              <a:rPr lang="hr-BA" b="1" dirty="0"/>
              <a:t>промови</a:t>
            </a:r>
            <a:r>
              <a:rPr lang="en-US" b="1" dirty="0" err="1"/>
              <a:t>ше</a:t>
            </a:r>
            <a:r>
              <a:rPr lang="en-US" dirty="0"/>
              <a:t> </a:t>
            </a:r>
            <a:r>
              <a:rPr lang="hr-BA" dirty="0"/>
              <a:t>важност финансијске писмености</a:t>
            </a:r>
            <a:endParaRPr lang="bs-Latn-BA" dirty="0"/>
          </a:p>
          <a:p>
            <a:pPr marL="0" indent="0">
              <a:buNone/>
            </a:pPr>
            <a:r>
              <a:rPr lang="en-US" dirty="0"/>
              <a:t> </a:t>
            </a:r>
            <a:endParaRPr lang="bs-Latn-BA" dirty="0"/>
          </a:p>
          <a:p>
            <a:pPr marL="0" indent="0">
              <a:buNone/>
            </a:pPr>
            <a:endParaRPr lang="bs-Latn-BA" sz="2000" dirty="0"/>
          </a:p>
        </p:txBody>
      </p:sp>
    </p:spTree>
    <p:extLst>
      <p:ext uri="{BB962C8B-B14F-4D97-AF65-F5344CB8AC3E}">
        <p14:creationId xmlns:p14="http://schemas.microsoft.com/office/powerpoint/2010/main" val="15230287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D54E8-420D-4958-B08E-87D2BB6209C8}"/>
              </a:ext>
            </a:extLst>
          </p:cNvPr>
          <p:cNvSpPr>
            <a:spLocks noGrp="1"/>
          </p:cNvSpPr>
          <p:nvPr>
            <p:ph type="title"/>
          </p:nvPr>
        </p:nvSpPr>
        <p:spPr>
          <a:xfrm>
            <a:off x="581192" y="702156"/>
            <a:ext cx="11029616" cy="1188720"/>
          </a:xfrm>
        </p:spPr>
        <p:txBody>
          <a:bodyPr>
            <a:normAutofit/>
          </a:bodyPr>
          <a:lstStyle/>
          <a:p>
            <a:r>
              <a:rPr lang="en-US" dirty="0" err="1"/>
              <a:t>Куповина</a:t>
            </a:r>
            <a:r>
              <a:rPr lang="en-US" dirty="0"/>
              <a:t> </a:t>
            </a:r>
            <a:r>
              <a:rPr lang="en-US" dirty="0" err="1"/>
              <a:t>путем</a:t>
            </a:r>
            <a:r>
              <a:rPr lang="en-US" dirty="0"/>
              <a:t> </a:t>
            </a:r>
            <a:r>
              <a:rPr lang="en-US" dirty="0" err="1"/>
              <a:t>интернета</a:t>
            </a:r>
            <a:r>
              <a:rPr lang="en-US" dirty="0"/>
              <a:t> </a:t>
            </a:r>
            <a:r>
              <a:rPr lang="en-US" dirty="0" err="1"/>
              <a:t>или</a:t>
            </a:r>
            <a:r>
              <a:rPr lang="en-US" dirty="0"/>
              <a:t> online </a:t>
            </a:r>
            <a:r>
              <a:rPr lang="en-US" dirty="0" err="1"/>
              <a:t>куповина</a:t>
            </a:r>
            <a:r>
              <a:rPr lang="en-US" dirty="0"/>
              <a:t> у </a:t>
            </a:r>
            <a:r>
              <a:rPr lang="en-US" dirty="0" err="1"/>
              <a:t>најкраћем</a:t>
            </a:r>
            <a:endParaRPr lang="bs-Latn-BA" dirty="0"/>
          </a:p>
        </p:txBody>
      </p:sp>
      <p:sp>
        <p:nvSpPr>
          <p:cNvPr id="12"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DE76A6C-75DB-4EA7-AB37-142ABDD74FD4}"/>
              </a:ext>
            </a:extLst>
          </p:cNvPr>
          <p:cNvSpPr>
            <a:spLocks noGrp="1"/>
          </p:cNvSpPr>
          <p:nvPr>
            <p:ph idx="1"/>
          </p:nvPr>
        </p:nvSpPr>
        <p:spPr>
          <a:xfrm>
            <a:off x="581193" y="2180496"/>
            <a:ext cx="6917210" cy="4045683"/>
          </a:xfrm>
        </p:spPr>
        <p:txBody>
          <a:bodyPr>
            <a:normAutofit/>
          </a:bodyPr>
          <a:lstStyle/>
          <a:p>
            <a:pPr lvl="0"/>
            <a:r>
              <a:rPr lang="bs-Latn-BA" dirty="0"/>
              <a:t>Куповина путем интернета је доста једноставнија од класичне куповине, али носи одређене ризике. </a:t>
            </a:r>
          </a:p>
          <a:p>
            <a:pPr lvl="0"/>
            <a:r>
              <a:rPr lang="bs-Latn-BA" dirty="0"/>
              <a:t>Прије него кренеш у уобичајену куповину увијек се информи</a:t>
            </a:r>
            <a:r>
              <a:rPr lang="sr-Cyrl-BA" dirty="0"/>
              <a:t>ши</a:t>
            </a:r>
            <a:r>
              <a:rPr lang="bs-Latn-BA" dirty="0"/>
              <a:t> – прикупи информације о интернет продавници путем које планираш набавку. </a:t>
            </a:r>
          </a:p>
          <a:p>
            <a:pPr lvl="0"/>
            <a:r>
              <a:rPr lang="bs-Latn-BA" dirty="0"/>
              <a:t>Важно је упознати се с основним појмовима и правилима интернет куповине, сигурности чувања и располагања подацима,  подацима о продавцу и интернет продавници, искуствима других купаца и што је најважније не дијелити своје личне податке с непознатим особама. </a:t>
            </a:r>
            <a:endParaRPr lang="bs-Latn-B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bs-Latn-BA" sz="1400" dirty="0"/>
          </a:p>
        </p:txBody>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88818019-CA56-487C-8871-BA8F76A46665}"/>
              </a:ext>
            </a:extLst>
          </p:cNvPr>
          <p:cNvPicPr>
            <a:picLocks noChangeAspect="1" noChangeArrowheads="1"/>
          </p:cNvPicPr>
          <p:nvPr/>
        </p:nvPicPr>
        <p:blipFill>
          <a:blip r:embed="rId2">
            <a:extLst>
              <a:ext uri="{837473B0-CC2E-450A-ABE3-18F120FF3D39}">
                <a1611:picAttrSrcUrl xmlns:a1611="http://schemas.microsoft.com/office/drawing/2016/11/main" xmlns="" r:id="rId3"/>
              </a:ext>
            </a:extLst>
          </a:blip>
          <a:stretch>
            <a:fillRect/>
          </a:stretch>
        </p:blipFill>
        <p:spPr bwMode="auto">
          <a:xfrm>
            <a:off x="8363915" y="2944555"/>
            <a:ext cx="3059782" cy="251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7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C1E2E-A999-4D00-8203-69A06F659435}"/>
              </a:ext>
            </a:extLst>
          </p:cNvPr>
          <p:cNvSpPr>
            <a:spLocks noGrp="1"/>
          </p:cNvSpPr>
          <p:nvPr>
            <p:ph type="title"/>
          </p:nvPr>
        </p:nvSpPr>
        <p:spPr>
          <a:xfrm>
            <a:off x="4382724" y="702156"/>
            <a:ext cx="7225075" cy="1013800"/>
          </a:xfrm>
        </p:spPr>
        <p:txBody>
          <a:bodyPr>
            <a:normAutofit fontScale="90000"/>
          </a:bodyPr>
          <a:lstStyle/>
          <a:p>
            <a:r>
              <a:rPr lang="en-US" dirty="0" err="1"/>
              <a:t>На</a:t>
            </a:r>
            <a:r>
              <a:rPr lang="en-US" dirty="0"/>
              <a:t> </a:t>
            </a:r>
            <a:r>
              <a:rPr lang="en-US" dirty="0" err="1"/>
              <a:t>којим</a:t>
            </a:r>
            <a:r>
              <a:rPr lang="en-US" dirty="0"/>
              <a:t> </a:t>
            </a:r>
            <a:r>
              <a:rPr lang="en-US" dirty="0" err="1"/>
              <a:t>уређајима</a:t>
            </a:r>
            <a:r>
              <a:rPr lang="en-US" dirty="0"/>
              <a:t>, </a:t>
            </a:r>
            <a:r>
              <a:rPr lang="en-US" dirty="0" err="1"/>
              <a:t>ако</a:t>
            </a:r>
            <a:r>
              <a:rPr lang="en-US" dirty="0"/>
              <a:t> </a:t>
            </a:r>
            <a:r>
              <a:rPr lang="en-US" dirty="0" err="1"/>
              <a:t>посједујем</a:t>
            </a:r>
            <a:r>
              <a:rPr lang="en-US" dirty="0"/>
              <a:t> </a:t>
            </a:r>
            <a:r>
              <a:rPr lang="en-US" dirty="0" err="1"/>
              <a:t>интернет</a:t>
            </a:r>
            <a:r>
              <a:rPr lang="en-US" dirty="0"/>
              <a:t> </a:t>
            </a:r>
            <a:r>
              <a:rPr lang="en-US" dirty="0" err="1"/>
              <a:t>конекцију</a:t>
            </a:r>
            <a:r>
              <a:rPr lang="en-US" dirty="0"/>
              <a:t>, </a:t>
            </a:r>
            <a:r>
              <a:rPr lang="en-US" dirty="0" err="1"/>
              <a:t>могу</a:t>
            </a:r>
            <a:r>
              <a:rPr lang="en-US" dirty="0"/>
              <a:t> </a:t>
            </a:r>
            <a:r>
              <a:rPr lang="en-US" dirty="0" err="1"/>
              <a:t>вршити</a:t>
            </a:r>
            <a:r>
              <a:rPr lang="en-US" dirty="0"/>
              <a:t> online </a:t>
            </a:r>
            <a:r>
              <a:rPr lang="en-US" dirty="0" err="1"/>
              <a:t>куповину</a:t>
            </a:r>
            <a:endParaRPr lang="bs-Latn-BA" dirty="0"/>
          </a:p>
        </p:txBody>
      </p:sp>
      <p:sp>
        <p:nvSpPr>
          <p:cNvPr id="2053" name="Rectangle 136">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1" name="Rectangle 140">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workspace office smartphone">
            <a:extLst>
              <a:ext uri="{FF2B5EF4-FFF2-40B4-BE49-F238E27FC236}">
                <a16:creationId xmlns:a16="http://schemas.microsoft.com/office/drawing/2014/main" id="{4AC4852C-1334-47C5-A2C9-6C64F89B7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8" r="53481"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196BD5-5CC4-4766-ADB5-C2676C1C2105}"/>
              </a:ext>
            </a:extLst>
          </p:cNvPr>
          <p:cNvSpPr>
            <a:spLocks noGrp="1"/>
          </p:cNvSpPr>
          <p:nvPr>
            <p:ph idx="1"/>
          </p:nvPr>
        </p:nvSpPr>
        <p:spPr>
          <a:xfrm>
            <a:off x="4382726" y="1896533"/>
            <a:ext cx="6878108" cy="3962266"/>
          </a:xfrm>
        </p:spPr>
        <p:txBody>
          <a:bodyPr>
            <a:normAutofit/>
          </a:bodyPr>
          <a:lstStyle/>
          <a:p>
            <a:pPr lvl="0"/>
            <a:r>
              <a:rPr lang="bs-Latn-BA" dirty="0"/>
              <a:t>Куповину је могуће вршити путем рачунара,  таблета или мобилног телефона</a:t>
            </a:r>
          </a:p>
          <a:p>
            <a:pPr lvl="0"/>
            <a:r>
              <a:rPr lang="bs-Latn-BA" dirty="0"/>
              <a:t>Важно је основно познавање кориштења интернета/мобилних апликација</a:t>
            </a:r>
          </a:p>
          <a:p>
            <a:pPr lvl="0"/>
            <a:r>
              <a:rPr lang="bs-Latn-BA" dirty="0"/>
              <a:t>Мобилне апликације су све популарније и могу олакшати и online куповину</a:t>
            </a:r>
          </a:p>
          <a:p>
            <a:pPr lvl="0"/>
            <a:r>
              <a:rPr lang="bs-Latn-BA" dirty="0"/>
              <a:t>Потребно је имати отворен рачун на појединим сајтовима или апликацијама за продају, са приступним подацима, аутентификација итд</a:t>
            </a:r>
            <a:r>
              <a:rPr lang="bs-Latn-BA" dirty="0" smtClean="0"/>
              <a:t>.</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
        <p:nvSpPr>
          <p:cNvPr id="4" name="AutoShape 2" descr="Cell phone - Free technology icons">
            <a:extLst>
              <a:ext uri="{FF2B5EF4-FFF2-40B4-BE49-F238E27FC236}">
                <a16:creationId xmlns:a16="http://schemas.microsoft.com/office/drawing/2014/main" id="{39FCEFAE-CE3D-4608-9DCE-ABF94BA5F0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s-Latn-BA"/>
          </a:p>
        </p:txBody>
      </p:sp>
    </p:spTree>
    <p:extLst>
      <p:ext uri="{BB962C8B-B14F-4D97-AF65-F5344CB8AC3E}">
        <p14:creationId xmlns:p14="http://schemas.microsoft.com/office/powerpoint/2010/main" val="506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CFE7-4E85-41DA-83C2-CDE3FAEFAAFC}"/>
              </a:ext>
            </a:extLst>
          </p:cNvPr>
          <p:cNvSpPr>
            <a:spLocks noGrp="1"/>
          </p:cNvSpPr>
          <p:nvPr>
            <p:ph type="title"/>
          </p:nvPr>
        </p:nvSpPr>
        <p:spPr/>
        <p:txBody>
          <a:bodyPr/>
          <a:lstStyle/>
          <a:p>
            <a:r>
              <a:rPr lang="en-US" dirty="0" err="1"/>
              <a:t>Сигурност</a:t>
            </a:r>
            <a:r>
              <a:rPr lang="en-US" dirty="0"/>
              <a:t> </a:t>
            </a:r>
            <a:r>
              <a:rPr lang="en-US" dirty="0" err="1"/>
              <a:t>је</a:t>
            </a:r>
            <a:r>
              <a:rPr lang="en-US" dirty="0"/>
              <a:t> </a:t>
            </a:r>
            <a:r>
              <a:rPr lang="en-US" dirty="0" err="1"/>
              <a:t>јако</a:t>
            </a:r>
            <a:r>
              <a:rPr lang="en-US" dirty="0"/>
              <a:t> </a:t>
            </a:r>
            <a:r>
              <a:rPr lang="en-US" dirty="0" err="1"/>
              <a:t>важна</a:t>
            </a:r>
            <a:r>
              <a:rPr lang="en-US" dirty="0"/>
              <a:t> – КОРИСНИ СИГУРНОСНИ ПРЕДУ</a:t>
            </a:r>
            <a:r>
              <a:rPr lang="bs-Latn-BA" dirty="0"/>
              <a:t>СЛОВИ</a:t>
            </a:r>
          </a:p>
        </p:txBody>
      </p:sp>
      <p:sp>
        <p:nvSpPr>
          <p:cNvPr id="3" name="Content Placeholder 2">
            <a:extLst>
              <a:ext uri="{FF2B5EF4-FFF2-40B4-BE49-F238E27FC236}">
                <a16:creationId xmlns:a16="http://schemas.microsoft.com/office/drawing/2014/main" id="{3DBDE44A-7FCE-4337-9DCD-08FE176D33DE}"/>
              </a:ext>
            </a:extLst>
          </p:cNvPr>
          <p:cNvSpPr>
            <a:spLocks noGrp="1"/>
          </p:cNvSpPr>
          <p:nvPr>
            <p:ph idx="1"/>
          </p:nvPr>
        </p:nvSpPr>
        <p:spPr>
          <a:xfrm>
            <a:off x="505326" y="2213811"/>
            <a:ext cx="11105481" cy="3761539"/>
          </a:xfrm>
        </p:spPr>
        <p:txBody>
          <a:bodyPr>
            <a:normAutofit lnSpcReduction="10000"/>
          </a:bodyPr>
          <a:lstStyle/>
          <a:p>
            <a:pPr lvl="0"/>
            <a:r>
              <a:rPr lang="bs-Latn-BA" dirty="0"/>
              <a:t>Не дијелите своје личне податке са другима, водите рачуна гдје податке уносите и стављате на располагање.</a:t>
            </a:r>
          </a:p>
          <a:p>
            <a:pPr lvl="0"/>
            <a:r>
              <a:rPr lang="bs-Latn-BA" dirty="0"/>
              <a:t>Водите рачуна о сигурности интернет странице и интернет конекције. </a:t>
            </a:r>
          </a:p>
          <a:p>
            <a:pPr lvl="0"/>
            <a:r>
              <a:rPr lang="bs-Latn-BA" dirty="0"/>
              <a:t>Уређаји путем којих приступате интернет куповини не требају бити кориштени за илегалне downloade и не требају имати инсталисане илегалне копије оперативних система, који су обично подложни крековању (енг. cracking) или rootanju, што у пракси значи прилагодба и измјена програма, зависно од кориштеног оперативног система.</a:t>
            </a:r>
          </a:p>
          <a:p>
            <a:pPr lvl="0"/>
            <a:r>
              <a:rPr lang="bs-Latn-BA" dirty="0"/>
              <a:t>Побрините се да на уређајима буду инсталисани антивирусни програми, ради неопходне заштите.</a:t>
            </a:r>
          </a:p>
          <a:p>
            <a:pPr lvl="0"/>
            <a:r>
              <a:rPr lang="bs-Latn-BA" dirty="0"/>
              <a:t>Информишите се о опасностима које вребају усљед хакерских напада, те какве посљедице они могу имати по губитак наших података или новца. </a:t>
            </a:r>
          </a:p>
          <a:p>
            <a:pPr lvl="0"/>
            <a:r>
              <a:rPr lang="bs-Latn-BA" dirty="0"/>
              <a:t>У случају наших сигурносних пропуста, велика је вјероватноћа да финансијске институције које нам пружају финансијске услуге неће уважити рекламацију и извршити поврат новца</a:t>
            </a:r>
            <a:r>
              <a:rPr lang="bs-Latn-BA" dirty="0" smtClean="0"/>
              <a:t>.</a:t>
            </a:r>
            <a:endParaRPr lang="bs-Latn-BA" sz="1800" dirty="0"/>
          </a:p>
          <a:p>
            <a:endParaRPr lang="bs-Latn-BA" dirty="0"/>
          </a:p>
        </p:txBody>
      </p:sp>
    </p:spTree>
    <p:extLst>
      <p:ext uri="{BB962C8B-B14F-4D97-AF65-F5344CB8AC3E}">
        <p14:creationId xmlns:p14="http://schemas.microsoft.com/office/powerpoint/2010/main" val="134569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7" name="Rectangle 76">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2050" name="Picture 2" descr="Business office scene Free Photo">
            <a:extLst>
              <a:ext uri="{FF2B5EF4-FFF2-40B4-BE49-F238E27FC236}">
                <a16:creationId xmlns:a16="http://schemas.microsoft.com/office/drawing/2014/main" id="{3BE1C0D1-1A97-4A3E-954D-91B8BBB3EE7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dirty="0" err="1"/>
              <a:t>Шта</a:t>
            </a:r>
            <a:r>
              <a:rPr lang="en-US" dirty="0"/>
              <a:t> </a:t>
            </a:r>
            <a:r>
              <a:rPr lang="en-US" dirty="0" err="1"/>
              <a:t>је</a:t>
            </a:r>
            <a:r>
              <a:rPr lang="en-US" dirty="0"/>
              <a:t> </a:t>
            </a:r>
            <a:r>
              <a:rPr lang="en-US" dirty="0" err="1"/>
              <a:t>потребно</a:t>
            </a:r>
            <a:r>
              <a:rPr lang="en-US" dirty="0"/>
              <a:t> </a:t>
            </a:r>
            <a:r>
              <a:rPr lang="en-US" dirty="0" err="1"/>
              <a:t>за</a:t>
            </a:r>
            <a:r>
              <a:rPr lang="en-US" dirty="0"/>
              <a:t> </a:t>
            </a:r>
            <a:r>
              <a:rPr lang="en-US" dirty="0" err="1"/>
              <a:t>улазак</a:t>
            </a:r>
            <a:r>
              <a:rPr lang="en-US" dirty="0"/>
              <a:t> у </a:t>
            </a:r>
            <a:r>
              <a:rPr lang="en-US" dirty="0" err="1"/>
              <a:t>свијет</a:t>
            </a:r>
            <a:r>
              <a:rPr lang="en-US" dirty="0"/>
              <a:t> </a:t>
            </a:r>
            <a:r>
              <a:rPr lang="en-US" dirty="0" err="1"/>
              <a:t>интернет</a:t>
            </a:r>
            <a:r>
              <a:rPr lang="en-US" dirty="0"/>
              <a:t>/online </a:t>
            </a:r>
            <a:r>
              <a:rPr lang="en-US" dirty="0" err="1"/>
              <a:t>куповине</a:t>
            </a:r>
            <a:r>
              <a:rPr lang="en-US" dirty="0"/>
              <a:t>?</a:t>
            </a:r>
            <a:endParaRPr lang="bs-Latn-BA" dirty="0"/>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04029419"/>
              </p:ext>
            </p:extLst>
          </p:nvPr>
        </p:nvGraphicFramePr>
        <p:xfrm>
          <a:off x="1045108" y="2000978"/>
          <a:ext cx="1026160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46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7D2AF00E-D433-4047-863F-BCB69CEC3C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CD8C45-4304-448F-A258-E17CFF8DBC47}"/>
              </a:ext>
            </a:extLst>
          </p:cNvPr>
          <p:cNvSpPr>
            <a:spLocks noGrp="1"/>
          </p:cNvSpPr>
          <p:nvPr>
            <p:ph type="title"/>
          </p:nvPr>
        </p:nvSpPr>
        <p:spPr>
          <a:xfrm>
            <a:off x="807559" y="938022"/>
            <a:ext cx="6647905" cy="1188720"/>
          </a:xfrm>
        </p:spPr>
        <p:txBody>
          <a:bodyPr>
            <a:normAutofit/>
          </a:bodyPr>
          <a:lstStyle/>
          <a:p>
            <a:r>
              <a:rPr lang="en-US" dirty="0" err="1"/>
              <a:t>Сигурност</a:t>
            </a:r>
            <a:r>
              <a:rPr lang="en-US" dirty="0"/>
              <a:t> </a:t>
            </a:r>
            <a:r>
              <a:rPr lang="en-US" dirty="0" err="1"/>
              <a:t>интернет</a:t>
            </a:r>
            <a:r>
              <a:rPr lang="en-US" dirty="0"/>
              <a:t> </a:t>
            </a:r>
            <a:r>
              <a:rPr lang="en-US" dirty="0" err="1"/>
              <a:t>странице</a:t>
            </a:r>
            <a:r>
              <a:rPr lang="en-US" dirty="0"/>
              <a:t> – </a:t>
            </a:r>
            <a:r>
              <a:rPr lang="en-US" dirty="0" err="1"/>
              <a:t>шта</a:t>
            </a:r>
            <a:r>
              <a:rPr lang="en-US" dirty="0"/>
              <a:t> </a:t>
            </a:r>
            <a:r>
              <a:rPr lang="en-US" dirty="0" err="1"/>
              <a:t>је</a:t>
            </a:r>
            <a:r>
              <a:rPr lang="en-US" dirty="0"/>
              <a:t> </a:t>
            </a:r>
            <a:r>
              <a:rPr lang="en-US" dirty="0" err="1"/>
              <a:t>корисно</a:t>
            </a:r>
            <a:r>
              <a:rPr lang="en-US" dirty="0"/>
              <a:t> </a:t>
            </a:r>
            <a:r>
              <a:rPr lang="en-US" dirty="0" err="1"/>
              <a:t>знати</a:t>
            </a:r>
            <a:endParaRPr lang="bs-Latn-BA" dirty="0"/>
          </a:p>
        </p:txBody>
      </p:sp>
      <p:sp>
        <p:nvSpPr>
          <p:cNvPr id="2054" name="Rectangle 74">
            <a:extLst>
              <a:ext uri="{FF2B5EF4-FFF2-40B4-BE49-F238E27FC236}">
                <a16:creationId xmlns:a16="http://schemas.microsoft.com/office/drawing/2014/main" id="{0997DBEA-6DFC-457A-9850-E53505354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55" name="Rectangle 76">
            <a:extLst>
              <a:ext uri="{FF2B5EF4-FFF2-40B4-BE49-F238E27FC236}">
                <a16:creationId xmlns:a16="http://schemas.microsoft.com/office/drawing/2014/main" id="{79446CF5-953A-4916-BFF4-F5558E5C2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6" name="Rectangle 78">
            <a:extLst>
              <a:ext uri="{FF2B5EF4-FFF2-40B4-BE49-F238E27FC236}">
                <a16:creationId xmlns:a16="http://schemas.microsoft.com/office/drawing/2014/main" id="{477B945C-B433-4DFF-9A67-A5C9257E47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E4B175-6FA2-4987-A24D-F170B313678A}"/>
              </a:ext>
            </a:extLst>
          </p:cNvPr>
          <p:cNvSpPr>
            <a:spLocks noGrp="1"/>
          </p:cNvSpPr>
          <p:nvPr>
            <p:ph idx="1"/>
          </p:nvPr>
        </p:nvSpPr>
        <p:spPr>
          <a:xfrm>
            <a:off x="807559" y="2340864"/>
            <a:ext cx="6690843" cy="3793237"/>
          </a:xfrm>
        </p:spPr>
        <p:txBody>
          <a:bodyPr>
            <a:normAutofit fontScale="92500" lnSpcReduction="10000"/>
          </a:bodyPr>
          <a:lstStyle/>
          <a:p>
            <a:pPr marL="151200" indent="0">
              <a:lnSpc>
                <a:spcPct val="100000"/>
              </a:lnSpc>
              <a:buNone/>
            </a:pPr>
            <a:r>
              <a:rPr lang="bs-Latn-B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bs-Latn-B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bs-Latn-BA" dirty="0"/>
              <a:t>Све веб странице, гдје се уносе подаци о платним картицама као и други лични подаци морају бити осигурани. </a:t>
            </a:r>
          </a:p>
          <a:p>
            <a:pPr lvl="0"/>
            <a:r>
              <a:rPr lang="bs-Latn-BA" dirty="0"/>
              <a:t>У поље за унос и приказ адресе веб странице обично се испред назива странице налази дио који означава комуникациони протокол. Стандардни протокол за комуникацију на вебу је </a:t>
            </a:r>
            <a:r>
              <a:rPr lang="bs-Latn-BA" b="1" dirty="0"/>
              <a:t>http</a:t>
            </a:r>
            <a:r>
              <a:rPr lang="bs-Latn-BA" dirty="0"/>
              <a:t> (енгл. Hyper Text Transfer Protocol), тако да већина адреса веб страница почиње с http://.  </a:t>
            </a:r>
          </a:p>
          <a:p>
            <a:pPr lvl="0"/>
            <a:r>
              <a:rPr lang="bs-Latn-BA" dirty="0"/>
              <a:t>Међутим, када се ради о уносу личних података, овај протокол није довољан. Умјесто њега се користи </a:t>
            </a:r>
            <a:r>
              <a:rPr lang="bs-Latn-BA" b="1" dirty="0"/>
              <a:t>https</a:t>
            </a:r>
            <a:r>
              <a:rPr lang="bs-Latn-BA" dirty="0"/>
              <a:t> (енгл. Hyper Text Transfer Protocol Secured) који омогућава провјеру аутентичности веб страница с којима се комуницира као и безбједан пренос података – https</a:t>
            </a:r>
            <a:r>
              <a:rPr lang="bs-Latn-BA" dirty="0" smtClean="0"/>
              <a:t>://.</a:t>
            </a:r>
            <a:endParaRPr lang="bs-Latn-B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bs-Latn-BA" sz="1400" dirty="0">
              <a:solidFill>
                <a:srgbClr val="FFFFFF"/>
              </a:solidFill>
            </a:endParaRPr>
          </a:p>
        </p:txBody>
      </p:sp>
      <p:pic>
        <p:nvPicPr>
          <p:cNvPr id="2050" name="Picture 2" descr="Digital Icon Png #62384 - Free Icons Library">
            <a:extLst>
              <a:ext uri="{FF2B5EF4-FFF2-40B4-BE49-F238E27FC236}">
                <a16:creationId xmlns:a16="http://schemas.microsoft.com/office/drawing/2014/main" id="{1D5621C5-21CD-4BB1-BBC9-D501766483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6761" y="2049354"/>
            <a:ext cx="3053422" cy="305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154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8C97474-5879-4DB5-B4F3-F0357104B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2AF00E-D433-4047-863F-BCB69CEC3C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CC7E3B-E905-48FB-A6E4-BC3D0F440E80}"/>
              </a:ext>
            </a:extLst>
          </p:cNvPr>
          <p:cNvSpPr>
            <a:spLocks noGrp="1"/>
          </p:cNvSpPr>
          <p:nvPr>
            <p:ph type="title"/>
          </p:nvPr>
        </p:nvSpPr>
        <p:spPr>
          <a:xfrm>
            <a:off x="4602822" y="938022"/>
            <a:ext cx="6658013" cy="1188720"/>
          </a:xfrm>
        </p:spPr>
        <p:txBody>
          <a:bodyPr vert="horz" lIns="91440" tIns="45720" rIns="91440" bIns="45720" rtlCol="0" anchor="b">
            <a:normAutofit/>
          </a:bodyPr>
          <a:lstStyle/>
          <a:p>
            <a:r>
              <a:rPr lang="en-US" dirty="0" err="1"/>
              <a:t>Јединствени</a:t>
            </a:r>
            <a:r>
              <a:rPr lang="en-US" dirty="0"/>
              <a:t> </a:t>
            </a:r>
            <a:r>
              <a:rPr lang="en-US" dirty="0" err="1"/>
              <a:t>цертификат</a:t>
            </a:r>
            <a:r>
              <a:rPr lang="en-US" dirty="0"/>
              <a:t> </a:t>
            </a:r>
            <a:r>
              <a:rPr lang="en-US" dirty="0" err="1"/>
              <a:t>веб</a:t>
            </a:r>
            <a:r>
              <a:rPr lang="en-US" dirty="0"/>
              <a:t> </a:t>
            </a:r>
            <a:r>
              <a:rPr lang="en-US" dirty="0" err="1"/>
              <a:t>странице</a:t>
            </a:r>
            <a:r>
              <a:rPr lang="en-US" dirty="0"/>
              <a:t>  </a:t>
            </a:r>
            <a:r>
              <a:rPr lang="en-US" dirty="0" err="1"/>
              <a:t>ssl</a:t>
            </a:r>
            <a:endParaRPr lang="bs-Latn-BA" dirty="0"/>
          </a:p>
        </p:txBody>
      </p:sp>
      <p:sp>
        <p:nvSpPr>
          <p:cNvPr id="81" name="Rectangle 80">
            <a:extLst>
              <a:ext uri="{FF2B5EF4-FFF2-40B4-BE49-F238E27FC236}">
                <a16:creationId xmlns:a16="http://schemas.microsoft.com/office/drawing/2014/main" id="{0997DBEA-6DFC-457A-9850-E53505354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9446CF5-953A-4916-BFF4-F5558E5C2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77B945C-B433-4DFF-9A67-A5C9257E47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Circuit, computer, digital, tech, technology icon">
            <a:extLst>
              <a:ext uri="{FF2B5EF4-FFF2-40B4-BE49-F238E27FC236}">
                <a16:creationId xmlns:a16="http://schemas.microsoft.com/office/drawing/2014/main" id="{B1BE8B2C-BDCA-448A-9EDA-5DE245ABBC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700" y="2049354"/>
            <a:ext cx="3053422" cy="30534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70AA22-EC99-45B0-8C33-82E1779BC8A7}"/>
              </a:ext>
            </a:extLst>
          </p:cNvPr>
          <p:cNvSpPr>
            <a:spLocks noGrp="1"/>
          </p:cNvSpPr>
          <p:nvPr>
            <p:ph idx="4294967295"/>
          </p:nvPr>
        </p:nvSpPr>
        <p:spPr>
          <a:xfrm>
            <a:off x="4602822" y="2340864"/>
            <a:ext cx="6658013" cy="3793237"/>
          </a:xfrm>
        </p:spPr>
        <p:txBody>
          <a:bodyPr vert="horz" lIns="91440" tIns="45720" rIns="91440" bIns="45720" rtlCol="0" anchor="ctr">
            <a:normAutofit/>
          </a:bodyPr>
          <a:lstStyle/>
          <a:p>
            <a:pPr lvl="0"/>
            <a:r>
              <a:rPr lang="en-US" dirty="0" err="1"/>
              <a:t>Прије</a:t>
            </a:r>
            <a:r>
              <a:rPr lang="en-US" dirty="0"/>
              <a:t> </a:t>
            </a:r>
            <a:r>
              <a:rPr lang="en-US" dirty="0" err="1"/>
              <a:t>успостављања</a:t>
            </a:r>
            <a:r>
              <a:rPr lang="en-US" dirty="0"/>
              <a:t> </a:t>
            </a:r>
            <a:r>
              <a:rPr lang="en-US" dirty="0" err="1"/>
              <a:t>сигурне</a:t>
            </a:r>
            <a:r>
              <a:rPr lang="en-US" dirty="0"/>
              <a:t> </a:t>
            </a:r>
            <a:r>
              <a:rPr lang="en-US" dirty="0" err="1"/>
              <a:t>везе</a:t>
            </a:r>
            <a:r>
              <a:rPr lang="en-US" dirty="0"/>
              <a:t>, </a:t>
            </a:r>
            <a:r>
              <a:rPr lang="en-US" dirty="0" err="1"/>
              <a:t>веб</a:t>
            </a:r>
            <a:r>
              <a:rPr lang="en-US" dirty="0"/>
              <a:t> </a:t>
            </a:r>
            <a:r>
              <a:rPr lang="en-US" dirty="0" err="1"/>
              <a:t>страница</a:t>
            </a:r>
            <a:r>
              <a:rPr lang="en-US" dirty="0"/>
              <a:t> </a:t>
            </a:r>
            <a:r>
              <a:rPr lang="en-US" dirty="0" err="1"/>
              <a:t>се</a:t>
            </a:r>
            <a:r>
              <a:rPr lang="en-US" dirty="0"/>
              <a:t> </a:t>
            </a:r>
            <a:r>
              <a:rPr lang="en-US" dirty="0" err="1"/>
              <a:t>идентификује</a:t>
            </a:r>
            <a:r>
              <a:rPr lang="en-US" dirty="0"/>
              <a:t> </a:t>
            </a:r>
            <a:r>
              <a:rPr lang="en-US" dirty="0" err="1"/>
              <a:t>својим</a:t>
            </a:r>
            <a:r>
              <a:rPr lang="en-US" dirty="0"/>
              <a:t> </a:t>
            </a:r>
            <a:r>
              <a:rPr lang="en-US" dirty="0" err="1"/>
              <a:t>јединственим</a:t>
            </a:r>
            <a:r>
              <a:rPr lang="en-US" dirty="0"/>
              <a:t> </a:t>
            </a:r>
            <a:r>
              <a:rPr lang="en-US" dirty="0" err="1"/>
              <a:t>цертификатом</a:t>
            </a:r>
            <a:r>
              <a:rPr lang="en-US" dirty="0"/>
              <a:t> </a:t>
            </a:r>
            <a:r>
              <a:rPr lang="en-US" b="1" dirty="0"/>
              <a:t>SSL</a:t>
            </a:r>
            <a:r>
              <a:rPr lang="en-US" dirty="0"/>
              <a:t> (</a:t>
            </a:r>
            <a:r>
              <a:rPr lang="en-US" dirty="0" err="1"/>
              <a:t>енгл</a:t>
            </a:r>
            <a:r>
              <a:rPr lang="en-US" dirty="0"/>
              <a:t>. Secure Socket Layer). SSL </a:t>
            </a:r>
            <a:r>
              <a:rPr lang="en-US" dirty="0" err="1"/>
              <a:t>цертификат</a:t>
            </a:r>
            <a:r>
              <a:rPr lang="en-US" dirty="0"/>
              <a:t> </a:t>
            </a:r>
            <a:r>
              <a:rPr lang="en-US" dirty="0" err="1"/>
              <a:t>представља</a:t>
            </a:r>
            <a:r>
              <a:rPr lang="en-US" dirty="0"/>
              <a:t> </a:t>
            </a:r>
            <a:r>
              <a:rPr lang="en-US" dirty="0" err="1"/>
              <a:t>код</a:t>
            </a:r>
            <a:r>
              <a:rPr lang="en-US" dirty="0"/>
              <a:t> </a:t>
            </a:r>
            <a:r>
              <a:rPr lang="en-US" dirty="0" err="1"/>
              <a:t>на</a:t>
            </a:r>
            <a:r>
              <a:rPr lang="en-US" dirty="0"/>
              <a:t> </a:t>
            </a:r>
            <a:r>
              <a:rPr lang="en-US" dirty="0" err="1"/>
              <a:t>веб</a:t>
            </a:r>
            <a:r>
              <a:rPr lang="en-US" dirty="0"/>
              <a:t> </a:t>
            </a:r>
            <a:r>
              <a:rPr lang="en-US" dirty="0" err="1"/>
              <a:t>серверу</a:t>
            </a:r>
            <a:r>
              <a:rPr lang="en-US" dirty="0"/>
              <a:t> </a:t>
            </a:r>
            <a:r>
              <a:rPr lang="en-US" dirty="0" err="1"/>
              <a:t>који</a:t>
            </a:r>
            <a:r>
              <a:rPr lang="en-US" dirty="0"/>
              <a:t> </a:t>
            </a:r>
            <a:r>
              <a:rPr lang="en-US" dirty="0" err="1"/>
              <a:t>омогућава</a:t>
            </a:r>
            <a:r>
              <a:rPr lang="en-US" dirty="0"/>
              <a:t> </a:t>
            </a:r>
            <a:r>
              <a:rPr lang="bs-Latn-BA" dirty="0"/>
              <a:t>сигурну </a:t>
            </a:r>
            <a:r>
              <a:rPr lang="en-US" dirty="0"/>
              <a:t>online </a:t>
            </a:r>
            <a:r>
              <a:rPr lang="en-US" dirty="0" err="1"/>
              <a:t>комуникацију</a:t>
            </a:r>
            <a:r>
              <a:rPr lang="en-US" dirty="0"/>
              <a:t> </a:t>
            </a:r>
            <a:r>
              <a:rPr lang="en-US" dirty="0" err="1"/>
              <a:t>те</a:t>
            </a:r>
            <a:r>
              <a:rPr lang="en-US" dirty="0"/>
              <a:t> </a:t>
            </a:r>
            <a:r>
              <a:rPr lang="en-US" dirty="0" err="1"/>
              <a:t>сигурно</a:t>
            </a:r>
            <a:r>
              <a:rPr lang="en-US" dirty="0"/>
              <a:t> </a:t>
            </a:r>
            <a:r>
              <a:rPr lang="en-US" dirty="0" err="1"/>
              <a:t>слање</a:t>
            </a:r>
            <a:r>
              <a:rPr lang="en-US" dirty="0"/>
              <a:t> </a:t>
            </a:r>
            <a:r>
              <a:rPr lang="en-US" dirty="0" err="1"/>
              <a:t>повјерљивих</a:t>
            </a:r>
            <a:r>
              <a:rPr lang="en-US" dirty="0"/>
              <a:t> </a:t>
            </a:r>
            <a:r>
              <a:rPr lang="en-US" dirty="0" err="1"/>
              <a:t>података</a:t>
            </a:r>
            <a:r>
              <a:rPr lang="en-US" dirty="0"/>
              <a:t> </a:t>
            </a:r>
            <a:r>
              <a:rPr lang="en-US" dirty="0" err="1"/>
              <a:t>као</a:t>
            </a:r>
            <a:r>
              <a:rPr lang="en-US" dirty="0"/>
              <a:t> </a:t>
            </a:r>
            <a:r>
              <a:rPr lang="en-US" dirty="0" err="1"/>
              <a:t>нпр</a:t>
            </a:r>
            <a:r>
              <a:rPr lang="en-US" dirty="0"/>
              <a:t>. </a:t>
            </a:r>
            <a:r>
              <a:rPr lang="en-US" dirty="0" err="1"/>
              <a:t>платних</a:t>
            </a:r>
            <a:r>
              <a:rPr lang="en-US" dirty="0"/>
              <a:t> </a:t>
            </a:r>
            <a:r>
              <a:rPr lang="en-US" dirty="0" err="1"/>
              <a:t>картица</a:t>
            </a:r>
            <a:r>
              <a:rPr lang="en-US" dirty="0"/>
              <a:t> и </a:t>
            </a:r>
            <a:r>
              <a:rPr lang="en-US" dirty="0" err="1"/>
              <a:t>других</a:t>
            </a:r>
            <a:r>
              <a:rPr lang="en-US" dirty="0"/>
              <a:t> </a:t>
            </a:r>
            <a:r>
              <a:rPr lang="en-US" dirty="0" err="1"/>
              <a:t>повјерљивих</a:t>
            </a:r>
            <a:r>
              <a:rPr lang="en-US" dirty="0"/>
              <a:t> </a:t>
            </a:r>
            <a:r>
              <a:rPr lang="en-US" dirty="0" err="1"/>
              <a:t>података</a:t>
            </a:r>
            <a:r>
              <a:rPr lang="en-US" dirty="0"/>
              <a:t>. </a:t>
            </a:r>
            <a:endParaRPr lang="bs-Latn-BA" dirty="0"/>
          </a:p>
          <a:p>
            <a:pPr lvl="0"/>
            <a:r>
              <a:rPr lang="en-US" dirty="0" err="1"/>
              <a:t>Подаци</a:t>
            </a:r>
            <a:r>
              <a:rPr lang="en-US" dirty="0"/>
              <a:t> о </a:t>
            </a:r>
            <a:r>
              <a:rPr lang="en-US" dirty="0" err="1"/>
              <a:t>цертификату</a:t>
            </a:r>
            <a:r>
              <a:rPr lang="en-US" dirty="0"/>
              <a:t> </a:t>
            </a:r>
            <a:r>
              <a:rPr lang="en-US" dirty="0" err="1"/>
              <a:t>се</a:t>
            </a:r>
            <a:r>
              <a:rPr lang="en-US" dirty="0"/>
              <a:t> </a:t>
            </a:r>
            <a:r>
              <a:rPr lang="en-US" dirty="0" err="1"/>
              <a:t>могу</a:t>
            </a:r>
            <a:r>
              <a:rPr lang="en-US" dirty="0"/>
              <a:t> п</a:t>
            </a:r>
            <a:r>
              <a:rPr lang="bs-Latn-BA" dirty="0"/>
              <a:t>р</a:t>
            </a:r>
            <a:r>
              <a:rPr lang="en-US" dirty="0" err="1"/>
              <a:t>овјерити</a:t>
            </a:r>
            <a:r>
              <a:rPr lang="en-US" dirty="0"/>
              <a:t> </a:t>
            </a:r>
            <a:r>
              <a:rPr lang="en-US" dirty="0" err="1"/>
              <a:t>кликом</a:t>
            </a:r>
            <a:r>
              <a:rPr lang="en-US" dirty="0"/>
              <a:t> </a:t>
            </a:r>
            <a:r>
              <a:rPr lang="en-US" dirty="0" err="1"/>
              <a:t>на</a:t>
            </a:r>
            <a:r>
              <a:rPr lang="en-US" dirty="0"/>
              <a:t> </a:t>
            </a:r>
            <a:r>
              <a:rPr lang="en-US" dirty="0" err="1"/>
              <a:t>сличицу</a:t>
            </a:r>
            <a:r>
              <a:rPr lang="en-US" dirty="0"/>
              <a:t> </a:t>
            </a:r>
            <a:r>
              <a:rPr lang="en-US" dirty="0" err="1"/>
              <a:t>катанца</a:t>
            </a:r>
            <a:r>
              <a:rPr lang="en-US" dirty="0"/>
              <a:t>, </a:t>
            </a:r>
            <a:r>
              <a:rPr lang="en-US" dirty="0" err="1"/>
              <a:t>који</a:t>
            </a:r>
            <a:r>
              <a:rPr lang="en-US" dirty="0"/>
              <a:t> </a:t>
            </a:r>
            <a:r>
              <a:rPr lang="en-US" dirty="0" err="1"/>
              <a:t>се</a:t>
            </a:r>
            <a:r>
              <a:rPr lang="en-US" dirty="0"/>
              <a:t> </a:t>
            </a:r>
            <a:r>
              <a:rPr lang="en-US" dirty="0" err="1"/>
              <a:t>обично</a:t>
            </a:r>
            <a:r>
              <a:rPr lang="en-US" dirty="0"/>
              <a:t> </a:t>
            </a:r>
            <a:r>
              <a:rPr lang="en-US" dirty="0" err="1"/>
              <a:t>налази</a:t>
            </a:r>
            <a:r>
              <a:rPr lang="en-US" dirty="0"/>
              <a:t> у </a:t>
            </a:r>
            <a:r>
              <a:rPr lang="en-US" dirty="0" err="1"/>
              <a:t>пољу</a:t>
            </a:r>
            <a:r>
              <a:rPr lang="en-US" dirty="0"/>
              <a:t> с </a:t>
            </a:r>
            <a:r>
              <a:rPr lang="en-US" dirty="0" err="1"/>
              <a:t>адресом</a:t>
            </a:r>
            <a:r>
              <a:rPr lang="en-US" dirty="0"/>
              <a:t> </a:t>
            </a:r>
            <a:r>
              <a:rPr lang="en-US" dirty="0" err="1"/>
              <a:t>странице</a:t>
            </a:r>
            <a:r>
              <a:rPr lang="en-US" dirty="0"/>
              <a:t>. </a:t>
            </a:r>
            <a:r>
              <a:rPr lang="en-US" dirty="0" err="1"/>
              <a:t>Ако</a:t>
            </a:r>
            <a:r>
              <a:rPr lang="en-US" dirty="0"/>
              <a:t> </a:t>
            </a:r>
            <a:r>
              <a:rPr lang="en-US" dirty="0" err="1"/>
              <a:t>је</a:t>
            </a:r>
            <a:r>
              <a:rPr lang="en-US" dirty="0"/>
              <a:t> </a:t>
            </a:r>
            <a:r>
              <a:rPr lang="en-US" dirty="0" err="1"/>
              <a:t>цертификат</a:t>
            </a:r>
            <a:r>
              <a:rPr lang="en-US" dirty="0"/>
              <a:t> </a:t>
            </a:r>
            <a:r>
              <a:rPr lang="en-US" dirty="0" err="1"/>
              <a:t>странице</a:t>
            </a:r>
            <a:r>
              <a:rPr lang="en-US" dirty="0"/>
              <a:t> </a:t>
            </a:r>
            <a:r>
              <a:rPr lang="en-US" dirty="0" err="1"/>
              <a:t>истекао</a:t>
            </a:r>
            <a:r>
              <a:rPr lang="en-US" dirty="0"/>
              <a:t> </a:t>
            </a:r>
            <a:r>
              <a:rPr lang="en-US" dirty="0" err="1"/>
              <a:t>или</a:t>
            </a:r>
            <a:r>
              <a:rPr lang="en-US" dirty="0"/>
              <a:t> </a:t>
            </a:r>
            <a:r>
              <a:rPr lang="en-US" dirty="0" err="1"/>
              <a:t>на</a:t>
            </a:r>
            <a:r>
              <a:rPr lang="en-US" dirty="0"/>
              <a:t> </a:t>
            </a:r>
            <a:r>
              <a:rPr lang="en-US" dirty="0" err="1"/>
              <a:t>страници</a:t>
            </a:r>
            <a:r>
              <a:rPr lang="en-US" dirty="0"/>
              <a:t> </a:t>
            </a:r>
            <a:r>
              <a:rPr lang="en-US" dirty="0" err="1"/>
              <a:t>постоје</a:t>
            </a:r>
            <a:r>
              <a:rPr lang="en-US" dirty="0"/>
              <a:t> </a:t>
            </a:r>
            <a:r>
              <a:rPr lang="en-US" dirty="0" err="1"/>
              <a:t>елементи</a:t>
            </a:r>
            <a:r>
              <a:rPr lang="en-US" dirty="0"/>
              <a:t> </a:t>
            </a:r>
            <a:r>
              <a:rPr lang="en-US" dirty="0" err="1"/>
              <a:t>који</a:t>
            </a:r>
            <a:r>
              <a:rPr lang="en-US" dirty="0"/>
              <a:t> </a:t>
            </a:r>
            <a:r>
              <a:rPr lang="en-US" dirty="0" err="1"/>
              <a:t>нису</a:t>
            </a:r>
            <a:r>
              <a:rPr lang="en-US" dirty="0"/>
              <a:t> </a:t>
            </a:r>
            <a:r>
              <a:rPr lang="en-US" dirty="0" err="1"/>
              <a:t>заштићени</a:t>
            </a:r>
            <a:r>
              <a:rPr lang="en-US" dirty="0"/>
              <a:t>, </a:t>
            </a:r>
            <a:r>
              <a:rPr lang="en-US" dirty="0" err="1"/>
              <a:t>веб</a:t>
            </a:r>
            <a:r>
              <a:rPr lang="en-US" dirty="0"/>
              <a:t> </a:t>
            </a:r>
            <a:r>
              <a:rPr lang="en-US" dirty="0" err="1"/>
              <a:t>читач</a:t>
            </a:r>
            <a:r>
              <a:rPr lang="en-US" dirty="0"/>
              <a:t> </a:t>
            </a:r>
            <a:r>
              <a:rPr lang="en-US" dirty="0" err="1"/>
              <a:t>ће</a:t>
            </a:r>
            <a:r>
              <a:rPr lang="en-US" dirty="0"/>
              <a:t> </a:t>
            </a:r>
            <a:r>
              <a:rPr lang="en-US" dirty="0" err="1"/>
              <a:t>упозорити</a:t>
            </a:r>
            <a:r>
              <a:rPr lang="en-US" dirty="0"/>
              <a:t> о </a:t>
            </a:r>
            <a:r>
              <a:rPr lang="en-US" dirty="0" err="1"/>
              <a:t>томе</a:t>
            </a:r>
            <a:r>
              <a:rPr lang="en-US" dirty="0" smtClean="0"/>
              <a:t>.</a:t>
            </a:r>
            <a:endParaRPr lang="bs-Latn-BA" dirty="0"/>
          </a:p>
        </p:txBody>
      </p:sp>
    </p:spTree>
    <p:extLst>
      <p:ext uri="{BB962C8B-B14F-4D97-AF65-F5344CB8AC3E}">
        <p14:creationId xmlns:p14="http://schemas.microsoft.com/office/powerpoint/2010/main" val="23925972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schemas.microsoft.com/office/2006/documentManagement/types"/>
    <ds:schemaRef ds:uri="16c05727-aa75-4e4a-9b5f-8a80a1165891"/>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TotalTime>
  <Words>1954</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Corbel</vt:lpstr>
      <vt:lpstr>Franklin Gothic Book</vt:lpstr>
      <vt:lpstr>Franklin Gothic Demi</vt:lpstr>
      <vt:lpstr>Times New Roman</vt:lpstr>
      <vt:lpstr>Wingdings 2</vt:lpstr>
      <vt:lpstr>DividendVTI</vt:lpstr>
      <vt:lpstr>online (интернет) куповина</vt:lpstr>
      <vt:lpstr>О ЦЕНТРАЛНОЈ БАНЦИ БОСНЕ И ХЕРЦЕГОВИНЕ</vt:lpstr>
      <vt:lpstr>ФИНАНСИЈСКА ЕДУКАЦИЈА О online и интернет куповини ИМА ЗА ЦИЉ.... </vt:lpstr>
      <vt:lpstr>Куповина путем интернета или online куповина у најкраћем</vt:lpstr>
      <vt:lpstr>На којим уређајима, ако посједујем интернет конекцију, могу вршити online куповину</vt:lpstr>
      <vt:lpstr>Сигурност је јако важна – КОРИСНИ СИГУРНОСНИ ПРЕДУСЛОВИ</vt:lpstr>
      <vt:lpstr>Шта је потребно за улазак у свијет интернет/online куповине?</vt:lpstr>
      <vt:lpstr>Сигурност интернет странице – шта је корисно знати</vt:lpstr>
      <vt:lpstr>Јединствени цертификат веб странице  ssl</vt:lpstr>
      <vt:lpstr>Плаћање робе</vt:lpstr>
      <vt:lpstr>Подсјетимо се о платним картицама</vt:lpstr>
      <vt:lpstr>Prepaid картица и њена улога у online куповини </vt:lpstr>
      <vt:lpstr>НАКОН ШТО одаберем ПРОИЗВОД, КАКО ЗАПОЧИЊЕ ПРОЦЕС ПЛАЋАЊА</vt:lpstr>
      <vt:lpstr>Сервиси за посредовање у трансакцијама плаћања</vt:lpstr>
      <vt:lpstr>Плаћање даџбина на испоруку робе</vt:lpstr>
      <vt:lpstr>Врло је важна заштита личних података</vt:lpstr>
      <vt:lpstr>Online куповина и заштита потрошача</vt:lpstr>
      <vt:lpstr>Online куповина и рекламације</vt:lpstr>
      <vt:lpstr>Важно је поновити</vt:lpstr>
      <vt:lpstr>                              Питања?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(internet) kupovina</dc:title>
  <dc:creator>Adnan Bahtic</dc:creator>
  <cp:lastModifiedBy>Ema Mundzehasic</cp:lastModifiedBy>
  <cp:revision>46</cp:revision>
  <dcterms:created xsi:type="dcterms:W3CDTF">2020-12-16T10:25:00Z</dcterms:created>
  <dcterms:modified xsi:type="dcterms:W3CDTF">2021-11-03T12:06:20Z</dcterms:modified>
</cp:coreProperties>
</file>