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9"/>
  </p:notesMasterIdLst>
  <p:sldIdLst>
    <p:sldId id="300" r:id="rId5"/>
    <p:sldId id="327" r:id="rId6"/>
    <p:sldId id="260" r:id="rId7"/>
    <p:sldId id="261" r:id="rId8"/>
    <p:sldId id="262" r:id="rId9"/>
    <p:sldId id="285" r:id="rId10"/>
    <p:sldId id="291" r:id="rId11"/>
    <p:sldId id="287" r:id="rId12"/>
    <p:sldId id="293" r:id="rId13"/>
    <p:sldId id="286" r:id="rId14"/>
    <p:sldId id="263" r:id="rId15"/>
    <p:sldId id="267" r:id="rId16"/>
    <p:sldId id="299" r:id="rId17"/>
    <p:sldId id="288" r:id="rId18"/>
    <p:sldId id="295" r:id="rId19"/>
    <p:sldId id="289" r:id="rId20"/>
    <p:sldId id="290" r:id="rId21"/>
    <p:sldId id="258" r:id="rId22"/>
    <p:sldId id="294" r:id="rId23"/>
    <p:sldId id="296" r:id="rId24"/>
    <p:sldId id="297" r:id="rId25"/>
    <p:sldId id="298" r:id="rId26"/>
    <p:sldId id="283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ir Salihovic" initials="AS" lastIdx="23" clrIdx="0">
    <p:extLst>
      <p:ext uri="{19B8F6BF-5375-455C-9EA6-DF929625EA0E}">
        <p15:presenceInfo xmlns:p15="http://schemas.microsoft.com/office/powerpoint/2012/main" userId="S-1-5-21-1810853693-1284978811-1249771876-1660" providerId="AD"/>
      </p:ext>
    </p:extLst>
  </p:cmAuthor>
  <p:cmAuthor id="2" name="Tarik" initials="T" lastIdx="20" clrIdx="1">
    <p:extLst>
      <p:ext uri="{19B8F6BF-5375-455C-9EA6-DF929625EA0E}">
        <p15:presenceInfo xmlns:p15="http://schemas.microsoft.com/office/powerpoint/2012/main" userId="Tarik" providerId="None"/>
      </p:ext>
    </p:extLst>
  </p:cmAuthor>
  <p:cmAuthor id="3" name="Adnan Bahtic" initials="AB" lastIdx="4" clrIdx="2">
    <p:extLst>
      <p:ext uri="{19B8F6BF-5375-455C-9EA6-DF929625EA0E}">
        <p15:presenceInfo xmlns:p15="http://schemas.microsoft.com/office/powerpoint/2012/main" userId="2d82952c9bc52a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5226" autoAdjust="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BF178-76A5-47A0-B5D8-CEAF538CA39B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r-BA"/>
        </a:p>
      </dgm:t>
    </dgm:pt>
    <dgm:pt modelId="{A152569F-BFDB-4572-871B-C3EC23704FF5}">
      <dgm:prSet custT="1"/>
      <dgm:spPr/>
      <dgm:t>
        <a:bodyPr/>
        <a:lstStyle/>
        <a:p>
          <a:pPr rtl="0"/>
          <a:r>
            <a:rPr lang="hr-BA" sz="3000" dirty="0"/>
            <a:t>Hrana</a:t>
          </a:r>
        </a:p>
      </dgm:t>
    </dgm:pt>
    <dgm:pt modelId="{32E1D299-6C4F-48CF-9B33-8C700EE5EF40}" type="parTrans" cxnId="{866618C2-D4A1-433B-9573-D5B5126E284F}">
      <dgm:prSet/>
      <dgm:spPr/>
      <dgm:t>
        <a:bodyPr/>
        <a:lstStyle/>
        <a:p>
          <a:endParaRPr lang="hr-BA"/>
        </a:p>
      </dgm:t>
    </dgm:pt>
    <dgm:pt modelId="{EC0F854B-468B-4EC6-AB09-2552A4ADD7A7}" type="sibTrans" cxnId="{866618C2-D4A1-433B-9573-D5B5126E284F}">
      <dgm:prSet/>
      <dgm:spPr/>
      <dgm:t>
        <a:bodyPr/>
        <a:lstStyle/>
        <a:p>
          <a:endParaRPr lang="hr-BA"/>
        </a:p>
      </dgm:t>
    </dgm:pt>
    <dgm:pt modelId="{9608E74D-E4A0-488E-8CC0-1BB1E793C7F9}">
      <dgm:prSet custT="1"/>
      <dgm:spPr/>
      <dgm:t>
        <a:bodyPr/>
        <a:lstStyle/>
        <a:p>
          <a:pPr rtl="0"/>
          <a:r>
            <a:rPr lang="hr-BA" sz="3000" dirty="0"/>
            <a:t>Stanarina</a:t>
          </a:r>
        </a:p>
      </dgm:t>
    </dgm:pt>
    <dgm:pt modelId="{15146A0D-B1FE-48A6-8CB1-B8B503D4429D}" type="parTrans" cxnId="{3DE44ED7-8BB0-4C2C-A62C-F11CE58579C9}">
      <dgm:prSet/>
      <dgm:spPr/>
      <dgm:t>
        <a:bodyPr/>
        <a:lstStyle/>
        <a:p>
          <a:endParaRPr lang="hr-BA"/>
        </a:p>
      </dgm:t>
    </dgm:pt>
    <dgm:pt modelId="{DD4F8DF0-4E8F-417A-A1F1-9AEC3422A8BA}" type="sibTrans" cxnId="{3DE44ED7-8BB0-4C2C-A62C-F11CE58579C9}">
      <dgm:prSet/>
      <dgm:spPr/>
      <dgm:t>
        <a:bodyPr/>
        <a:lstStyle/>
        <a:p>
          <a:endParaRPr lang="hr-BA"/>
        </a:p>
      </dgm:t>
    </dgm:pt>
    <dgm:pt modelId="{E0ECD141-C2B3-4789-9CC7-05D4DBE560EE}">
      <dgm:prSet custT="1"/>
      <dgm:spPr/>
      <dgm:t>
        <a:bodyPr/>
        <a:lstStyle/>
        <a:p>
          <a:pPr rtl="0"/>
          <a:r>
            <a:rPr lang="hr-BA" sz="3000" dirty="0"/>
            <a:t>Režije</a:t>
          </a:r>
        </a:p>
      </dgm:t>
    </dgm:pt>
    <dgm:pt modelId="{BDA812AD-EF09-406B-8A3C-7352B2D24492}" type="parTrans" cxnId="{2E321DD4-F811-4A04-A0A4-17BEB6C13EC5}">
      <dgm:prSet/>
      <dgm:spPr/>
      <dgm:t>
        <a:bodyPr/>
        <a:lstStyle/>
        <a:p>
          <a:endParaRPr lang="hr-BA"/>
        </a:p>
      </dgm:t>
    </dgm:pt>
    <dgm:pt modelId="{A8C3D1E0-790D-4B28-AC9C-ADD9FC092760}" type="sibTrans" cxnId="{2E321DD4-F811-4A04-A0A4-17BEB6C13EC5}">
      <dgm:prSet/>
      <dgm:spPr/>
      <dgm:t>
        <a:bodyPr/>
        <a:lstStyle/>
        <a:p>
          <a:endParaRPr lang="hr-BA"/>
        </a:p>
      </dgm:t>
    </dgm:pt>
    <dgm:pt modelId="{DCF0D1A5-5438-493F-8922-CE8D8DCA174B}">
      <dgm:prSet custT="1"/>
      <dgm:spPr/>
      <dgm:t>
        <a:bodyPr/>
        <a:lstStyle/>
        <a:p>
          <a:pPr rtl="0"/>
          <a:r>
            <a:rPr lang="hr-BA" sz="3000" dirty="0"/>
            <a:t>Školarina</a:t>
          </a:r>
        </a:p>
      </dgm:t>
    </dgm:pt>
    <dgm:pt modelId="{C43DDFB8-71A7-4BDD-8FC8-A28593F1AC7A}" type="parTrans" cxnId="{4FCDF6D8-F9C4-4DB4-BE23-212D27BE9B37}">
      <dgm:prSet/>
      <dgm:spPr/>
      <dgm:t>
        <a:bodyPr/>
        <a:lstStyle/>
        <a:p>
          <a:endParaRPr lang="hr-BA"/>
        </a:p>
      </dgm:t>
    </dgm:pt>
    <dgm:pt modelId="{F52CBBC5-5A98-4138-B2A6-482B7A85AD83}" type="sibTrans" cxnId="{4FCDF6D8-F9C4-4DB4-BE23-212D27BE9B37}">
      <dgm:prSet/>
      <dgm:spPr/>
      <dgm:t>
        <a:bodyPr/>
        <a:lstStyle/>
        <a:p>
          <a:endParaRPr lang="hr-BA"/>
        </a:p>
      </dgm:t>
    </dgm:pt>
    <dgm:pt modelId="{E234047B-6437-476E-9657-83E971A2E036}">
      <dgm:prSet custT="1"/>
      <dgm:spPr/>
      <dgm:t>
        <a:bodyPr/>
        <a:lstStyle/>
        <a:p>
          <a:pPr rtl="0"/>
          <a:r>
            <a:rPr lang="hr-BA" sz="3000" dirty="0" smtClean="0"/>
            <a:t>Prijevoz</a:t>
          </a:r>
          <a:endParaRPr lang="hr-BA" sz="3000" dirty="0"/>
        </a:p>
      </dgm:t>
    </dgm:pt>
    <dgm:pt modelId="{9660F6C1-75DE-496C-90EF-891E1F71B45A}" type="parTrans" cxnId="{02D4E42A-0916-4836-A5CC-C56C00EF0906}">
      <dgm:prSet/>
      <dgm:spPr/>
      <dgm:t>
        <a:bodyPr/>
        <a:lstStyle/>
        <a:p>
          <a:endParaRPr lang="hr-BA"/>
        </a:p>
      </dgm:t>
    </dgm:pt>
    <dgm:pt modelId="{ACC7E999-9F08-433C-AF26-E4C5840E3633}" type="sibTrans" cxnId="{02D4E42A-0916-4836-A5CC-C56C00EF0906}">
      <dgm:prSet/>
      <dgm:spPr/>
      <dgm:t>
        <a:bodyPr/>
        <a:lstStyle/>
        <a:p>
          <a:endParaRPr lang="hr-BA"/>
        </a:p>
      </dgm:t>
    </dgm:pt>
    <dgm:pt modelId="{2609764B-8723-484B-B1E9-1FD5E3683427}">
      <dgm:prSet custT="1"/>
      <dgm:spPr/>
      <dgm:t>
        <a:bodyPr/>
        <a:lstStyle/>
        <a:p>
          <a:pPr rtl="0"/>
          <a:r>
            <a:rPr lang="hr-BA" sz="3000" dirty="0"/>
            <a:t>Odjeća i obuća</a:t>
          </a:r>
        </a:p>
      </dgm:t>
    </dgm:pt>
    <dgm:pt modelId="{976113A7-D10E-457F-89BA-31654C577FBB}" type="parTrans" cxnId="{112BADAE-22A5-47DD-BC29-B1D51DF65C5E}">
      <dgm:prSet/>
      <dgm:spPr/>
      <dgm:t>
        <a:bodyPr/>
        <a:lstStyle/>
        <a:p>
          <a:endParaRPr lang="hr-BA"/>
        </a:p>
      </dgm:t>
    </dgm:pt>
    <dgm:pt modelId="{7DAB676F-D258-46B6-B772-BB9F6078EFB4}" type="sibTrans" cxnId="{112BADAE-22A5-47DD-BC29-B1D51DF65C5E}">
      <dgm:prSet/>
      <dgm:spPr/>
      <dgm:t>
        <a:bodyPr/>
        <a:lstStyle/>
        <a:p>
          <a:endParaRPr lang="hr-BA"/>
        </a:p>
      </dgm:t>
    </dgm:pt>
    <dgm:pt modelId="{37F06325-966F-4BC3-A98C-6F7BEE1F675D}">
      <dgm:prSet custT="1"/>
      <dgm:spPr/>
      <dgm:t>
        <a:bodyPr/>
        <a:lstStyle/>
        <a:p>
          <a:pPr rtl="0"/>
          <a:r>
            <a:rPr lang="hr-BA" sz="3000" dirty="0"/>
            <a:t>Računar</a:t>
          </a:r>
        </a:p>
      </dgm:t>
    </dgm:pt>
    <dgm:pt modelId="{62DB90A2-860C-4385-814A-02CD58CE10EB}" type="parTrans" cxnId="{F13CE89A-FCC8-4129-81DB-D2137BA538BC}">
      <dgm:prSet/>
      <dgm:spPr/>
      <dgm:t>
        <a:bodyPr/>
        <a:lstStyle/>
        <a:p>
          <a:endParaRPr lang="hr-BA"/>
        </a:p>
      </dgm:t>
    </dgm:pt>
    <dgm:pt modelId="{96DEE009-F2BA-4D18-9F67-B5F20E70E74A}" type="sibTrans" cxnId="{F13CE89A-FCC8-4129-81DB-D2137BA538BC}">
      <dgm:prSet/>
      <dgm:spPr/>
      <dgm:t>
        <a:bodyPr/>
        <a:lstStyle/>
        <a:p>
          <a:endParaRPr lang="hr-BA"/>
        </a:p>
      </dgm:t>
    </dgm:pt>
    <dgm:pt modelId="{BB50C80B-85A0-46FC-8CC1-6E4F7B2B9190}">
      <dgm:prSet custT="1"/>
      <dgm:spPr/>
      <dgm:t>
        <a:bodyPr/>
        <a:lstStyle/>
        <a:p>
          <a:pPr rtl="0"/>
          <a:r>
            <a:rPr lang="hr-BA" sz="3000" dirty="0"/>
            <a:t>Knjige</a:t>
          </a:r>
        </a:p>
      </dgm:t>
    </dgm:pt>
    <dgm:pt modelId="{267F8E62-8449-490E-A6F1-DD5DA1D28EEA}" type="parTrans" cxnId="{99788B19-AB95-4858-97E6-36632AF0B148}">
      <dgm:prSet/>
      <dgm:spPr/>
      <dgm:t>
        <a:bodyPr/>
        <a:lstStyle/>
        <a:p>
          <a:endParaRPr lang="hr-BA"/>
        </a:p>
      </dgm:t>
    </dgm:pt>
    <dgm:pt modelId="{5FF35162-2A0B-4A96-AE63-1415F2ADAE97}" type="sibTrans" cxnId="{99788B19-AB95-4858-97E6-36632AF0B148}">
      <dgm:prSet/>
      <dgm:spPr/>
      <dgm:t>
        <a:bodyPr/>
        <a:lstStyle/>
        <a:p>
          <a:endParaRPr lang="hr-BA"/>
        </a:p>
      </dgm:t>
    </dgm:pt>
    <dgm:pt modelId="{04E73265-C906-476B-A4B6-7B898FDF0CAB}">
      <dgm:prSet custT="1"/>
      <dgm:spPr/>
      <dgm:t>
        <a:bodyPr/>
        <a:lstStyle/>
        <a:p>
          <a:pPr rtl="0"/>
          <a:r>
            <a:rPr lang="hr-BA" sz="3000" dirty="0"/>
            <a:t>Zabava</a:t>
          </a:r>
        </a:p>
      </dgm:t>
    </dgm:pt>
    <dgm:pt modelId="{50A26DAF-1C98-451A-A2AC-FF9C9E107F4E}" type="parTrans" cxnId="{3C4E4087-CF75-421D-8341-368A7DE9BE42}">
      <dgm:prSet/>
      <dgm:spPr/>
      <dgm:t>
        <a:bodyPr/>
        <a:lstStyle/>
        <a:p>
          <a:endParaRPr lang="hr-BA"/>
        </a:p>
      </dgm:t>
    </dgm:pt>
    <dgm:pt modelId="{E6244EAD-E244-4328-AA9A-F918D170FC0D}" type="sibTrans" cxnId="{3C4E4087-CF75-421D-8341-368A7DE9BE42}">
      <dgm:prSet/>
      <dgm:spPr/>
      <dgm:t>
        <a:bodyPr/>
        <a:lstStyle/>
        <a:p>
          <a:endParaRPr lang="hr-BA"/>
        </a:p>
      </dgm:t>
    </dgm:pt>
    <dgm:pt modelId="{462351EA-7D69-4FDA-8346-5E973A85239B}">
      <dgm:prSet custT="1"/>
      <dgm:spPr/>
      <dgm:t>
        <a:bodyPr/>
        <a:lstStyle/>
        <a:p>
          <a:pPr rtl="0"/>
          <a:r>
            <a:rPr lang="hr-BA" sz="3000" dirty="0"/>
            <a:t>Ljetovanje</a:t>
          </a:r>
        </a:p>
      </dgm:t>
    </dgm:pt>
    <dgm:pt modelId="{416FB8BB-626B-4E08-AA0C-C471366E837E}" type="parTrans" cxnId="{302D908F-3E52-46B6-BA4D-302F1620A05E}">
      <dgm:prSet/>
      <dgm:spPr/>
      <dgm:t>
        <a:bodyPr/>
        <a:lstStyle/>
        <a:p>
          <a:endParaRPr lang="hr-BA"/>
        </a:p>
      </dgm:t>
    </dgm:pt>
    <dgm:pt modelId="{8D96585C-B1BE-47DC-B166-4B322BA537EE}" type="sibTrans" cxnId="{302D908F-3E52-46B6-BA4D-302F1620A05E}">
      <dgm:prSet/>
      <dgm:spPr/>
      <dgm:t>
        <a:bodyPr/>
        <a:lstStyle/>
        <a:p>
          <a:endParaRPr lang="hr-BA"/>
        </a:p>
      </dgm:t>
    </dgm:pt>
    <dgm:pt modelId="{707FBB57-D647-4DAC-BDDA-67775F09B45D}">
      <dgm:prSet custT="1"/>
      <dgm:spPr/>
      <dgm:t>
        <a:bodyPr/>
        <a:lstStyle/>
        <a:p>
          <a:pPr rtl="0"/>
          <a:r>
            <a:rPr lang="hr-BA" sz="3000" dirty="0"/>
            <a:t>Ostalo</a:t>
          </a:r>
        </a:p>
      </dgm:t>
    </dgm:pt>
    <dgm:pt modelId="{FD743585-82DA-4313-85F3-B7D953796027}" type="parTrans" cxnId="{269D0202-24F0-4016-AF9D-BF4707F76FE0}">
      <dgm:prSet/>
      <dgm:spPr/>
      <dgm:t>
        <a:bodyPr/>
        <a:lstStyle/>
        <a:p>
          <a:endParaRPr lang="hr-BA"/>
        </a:p>
      </dgm:t>
    </dgm:pt>
    <dgm:pt modelId="{DFA72C68-2E8B-4ABA-9BC6-8777B3A44C27}" type="sibTrans" cxnId="{269D0202-24F0-4016-AF9D-BF4707F76FE0}">
      <dgm:prSet/>
      <dgm:spPr/>
      <dgm:t>
        <a:bodyPr/>
        <a:lstStyle/>
        <a:p>
          <a:endParaRPr lang="hr-BA"/>
        </a:p>
      </dgm:t>
    </dgm:pt>
    <dgm:pt modelId="{C3C5096B-A378-4B6E-9165-7FD2196454BC}" type="pres">
      <dgm:prSet presAssocID="{5B5BF178-76A5-47A0-B5D8-CEAF538CA3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CB5E6-420A-4D65-8F56-5FFE56B05941}" type="pres">
      <dgm:prSet presAssocID="{A152569F-BFDB-4572-871B-C3EC23704FF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231A8-86BC-4E63-8095-C1EBA0D367AD}" type="pres">
      <dgm:prSet presAssocID="{EC0F854B-468B-4EC6-AB09-2552A4ADD7A7}" presName="sibTrans" presStyleCnt="0"/>
      <dgm:spPr/>
    </dgm:pt>
    <dgm:pt modelId="{A6B35F8E-395A-4CCC-86EA-A81B1AE23D26}" type="pres">
      <dgm:prSet presAssocID="{9608E74D-E4A0-488E-8CC0-1BB1E793C7F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EC314-3E98-4EE1-A7A7-707866D5D1A8}" type="pres">
      <dgm:prSet presAssocID="{DD4F8DF0-4E8F-417A-A1F1-9AEC3422A8BA}" presName="sibTrans" presStyleCnt="0"/>
      <dgm:spPr/>
    </dgm:pt>
    <dgm:pt modelId="{D1BC7D4B-B4F7-48E9-988D-DF2C7BA5308E}" type="pres">
      <dgm:prSet presAssocID="{E0ECD141-C2B3-4789-9CC7-05D4DBE560EE}" presName="node" presStyleLbl="node1" presStyleIdx="2" presStyleCnt="11" custLinFactNeighborX="2890" custLinFactNeighborY="-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A0C27-32B0-4CB8-9D35-02D98D3E7C31}" type="pres">
      <dgm:prSet presAssocID="{A8C3D1E0-790D-4B28-AC9C-ADD9FC092760}" presName="sibTrans" presStyleCnt="0"/>
      <dgm:spPr/>
    </dgm:pt>
    <dgm:pt modelId="{7124296E-6BFE-4B4E-8531-C9ADBE635CD4}" type="pres">
      <dgm:prSet presAssocID="{DCF0D1A5-5438-493F-8922-CE8D8DCA174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88C5-A752-4996-BEF9-3B1F324801B5}" type="pres">
      <dgm:prSet presAssocID="{F52CBBC5-5A98-4138-B2A6-482B7A85AD83}" presName="sibTrans" presStyleCnt="0"/>
      <dgm:spPr/>
    </dgm:pt>
    <dgm:pt modelId="{562E11F4-0202-4603-908D-132817194FBB}" type="pres">
      <dgm:prSet presAssocID="{E234047B-6437-476E-9657-83E971A2E03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0C93E-852A-4EF3-94CB-C3D1033E55C8}" type="pres">
      <dgm:prSet presAssocID="{ACC7E999-9F08-433C-AF26-E4C5840E3633}" presName="sibTrans" presStyleCnt="0"/>
      <dgm:spPr/>
    </dgm:pt>
    <dgm:pt modelId="{B78846FF-A3FC-40FC-9A53-F54C13BAFFCE}" type="pres">
      <dgm:prSet presAssocID="{2609764B-8723-484B-B1E9-1FD5E368342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C6F33-9B15-4168-B712-0039F2237971}" type="pres">
      <dgm:prSet presAssocID="{7DAB676F-D258-46B6-B772-BB9F6078EFB4}" presName="sibTrans" presStyleCnt="0"/>
      <dgm:spPr/>
    </dgm:pt>
    <dgm:pt modelId="{B14A2415-7B81-4CB9-BCEF-14B8D8B215E5}" type="pres">
      <dgm:prSet presAssocID="{37F06325-966F-4BC3-A98C-6F7BEE1F675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AC3B7-440E-4EFD-B172-34CCCB070A4E}" type="pres">
      <dgm:prSet presAssocID="{96DEE009-F2BA-4D18-9F67-B5F20E70E74A}" presName="sibTrans" presStyleCnt="0"/>
      <dgm:spPr/>
    </dgm:pt>
    <dgm:pt modelId="{1070FE26-F537-4B96-9113-B65DA796EEDB}" type="pres">
      <dgm:prSet presAssocID="{BB50C80B-85A0-46FC-8CC1-6E4F7B2B919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E2AE5-FF23-4B49-BBFF-7F37C9CA173B}" type="pres">
      <dgm:prSet presAssocID="{5FF35162-2A0B-4A96-AE63-1415F2ADAE97}" presName="sibTrans" presStyleCnt="0"/>
      <dgm:spPr/>
    </dgm:pt>
    <dgm:pt modelId="{49FBE67D-F661-49B1-BEBF-0493E4E9835F}" type="pres">
      <dgm:prSet presAssocID="{04E73265-C906-476B-A4B6-7B898FDF0CA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5F0B1-C182-479C-8FAE-64C017DFA4D7}" type="pres">
      <dgm:prSet presAssocID="{E6244EAD-E244-4328-AA9A-F918D170FC0D}" presName="sibTrans" presStyleCnt="0"/>
      <dgm:spPr/>
    </dgm:pt>
    <dgm:pt modelId="{B8E07228-A5E2-43E1-B7E9-750CE2550E67}" type="pres">
      <dgm:prSet presAssocID="{462351EA-7D69-4FDA-8346-5E973A85239B}" presName="node" presStyleLbl="node1" presStyleIdx="9" presStyleCnt="11" custScaleX="11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B98C6-6352-4EFF-9DFA-857664C98E29}" type="pres">
      <dgm:prSet presAssocID="{8D96585C-B1BE-47DC-B166-4B322BA537EE}" presName="sibTrans" presStyleCnt="0"/>
      <dgm:spPr/>
    </dgm:pt>
    <dgm:pt modelId="{F0C5D2B9-74F7-429C-A055-CA834A64D242}" type="pres">
      <dgm:prSet presAssocID="{707FBB57-D647-4DAC-BDDA-67775F09B45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74753-4190-4DBE-83A6-CC5ED075C400}" type="presOf" srcId="{E0ECD141-C2B3-4789-9CC7-05D4DBE560EE}" destId="{D1BC7D4B-B4F7-48E9-988D-DF2C7BA5308E}" srcOrd="0" destOrd="0" presId="urn:microsoft.com/office/officeart/2005/8/layout/default#1"/>
    <dgm:cxn modelId="{D08C2A0A-CC25-42F4-B4F9-6303129AA4F2}" type="presOf" srcId="{A152569F-BFDB-4572-871B-C3EC23704FF5}" destId="{64CCB5E6-420A-4D65-8F56-5FFE56B05941}" srcOrd="0" destOrd="0" presId="urn:microsoft.com/office/officeart/2005/8/layout/default#1"/>
    <dgm:cxn modelId="{7A6FB286-AF25-4028-8502-A63DEB29CF97}" type="presOf" srcId="{DCF0D1A5-5438-493F-8922-CE8D8DCA174B}" destId="{7124296E-6BFE-4B4E-8531-C9ADBE635CD4}" srcOrd="0" destOrd="0" presId="urn:microsoft.com/office/officeart/2005/8/layout/default#1"/>
    <dgm:cxn modelId="{518A1CFB-3C2C-47B1-952C-7A000C1D9126}" type="presOf" srcId="{BB50C80B-85A0-46FC-8CC1-6E4F7B2B9190}" destId="{1070FE26-F537-4B96-9113-B65DA796EEDB}" srcOrd="0" destOrd="0" presId="urn:microsoft.com/office/officeart/2005/8/layout/default#1"/>
    <dgm:cxn modelId="{6C1F9C0B-E28C-45E3-886F-BEE74D252866}" type="presOf" srcId="{462351EA-7D69-4FDA-8346-5E973A85239B}" destId="{B8E07228-A5E2-43E1-B7E9-750CE2550E67}" srcOrd="0" destOrd="0" presId="urn:microsoft.com/office/officeart/2005/8/layout/default#1"/>
    <dgm:cxn modelId="{269D0202-24F0-4016-AF9D-BF4707F76FE0}" srcId="{5B5BF178-76A5-47A0-B5D8-CEAF538CA39B}" destId="{707FBB57-D647-4DAC-BDDA-67775F09B45D}" srcOrd="10" destOrd="0" parTransId="{FD743585-82DA-4313-85F3-B7D953796027}" sibTransId="{DFA72C68-2E8B-4ABA-9BC6-8777B3A44C27}"/>
    <dgm:cxn modelId="{F13CE89A-FCC8-4129-81DB-D2137BA538BC}" srcId="{5B5BF178-76A5-47A0-B5D8-CEAF538CA39B}" destId="{37F06325-966F-4BC3-A98C-6F7BEE1F675D}" srcOrd="6" destOrd="0" parTransId="{62DB90A2-860C-4385-814A-02CD58CE10EB}" sibTransId="{96DEE009-F2BA-4D18-9F67-B5F20E70E74A}"/>
    <dgm:cxn modelId="{112BADAE-22A5-47DD-BC29-B1D51DF65C5E}" srcId="{5B5BF178-76A5-47A0-B5D8-CEAF538CA39B}" destId="{2609764B-8723-484B-B1E9-1FD5E3683427}" srcOrd="5" destOrd="0" parTransId="{976113A7-D10E-457F-89BA-31654C577FBB}" sibTransId="{7DAB676F-D258-46B6-B772-BB9F6078EFB4}"/>
    <dgm:cxn modelId="{63938D6C-4D48-44F8-9126-2815711EC17A}" type="presOf" srcId="{37F06325-966F-4BC3-A98C-6F7BEE1F675D}" destId="{B14A2415-7B81-4CB9-BCEF-14B8D8B215E5}" srcOrd="0" destOrd="0" presId="urn:microsoft.com/office/officeart/2005/8/layout/default#1"/>
    <dgm:cxn modelId="{C3CFAF04-7C90-462B-8477-461ECBBE6E4E}" type="presOf" srcId="{2609764B-8723-484B-B1E9-1FD5E3683427}" destId="{B78846FF-A3FC-40FC-9A53-F54C13BAFFCE}" srcOrd="0" destOrd="0" presId="urn:microsoft.com/office/officeart/2005/8/layout/default#1"/>
    <dgm:cxn modelId="{A7679D86-5AA7-4054-A8B7-C4FF7ADE23BA}" type="presOf" srcId="{04E73265-C906-476B-A4B6-7B898FDF0CAB}" destId="{49FBE67D-F661-49B1-BEBF-0493E4E9835F}" srcOrd="0" destOrd="0" presId="urn:microsoft.com/office/officeart/2005/8/layout/default#1"/>
    <dgm:cxn modelId="{0C9563EB-7AB3-44D4-9859-7D29F7635B3B}" type="presOf" srcId="{707FBB57-D647-4DAC-BDDA-67775F09B45D}" destId="{F0C5D2B9-74F7-429C-A055-CA834A64D242}" srcOrd="0" destOrd="0" presId="urn:microsoft.com/office/officeart/2005/8/layout/default#1"/>
    <dgm:cxn modelId="{3DE44ED7-8BB0-4C2C-A62C-F11CE58579C9}" srcId="{5B5BF178-76A5-47A0-B5D8-CEAF538CA39B}" destId="{9608E74D-E4A0-488E-8CC0-1BB1E793C7F9}" srcOrd="1" destOrd="0" parTransId="{15146A0D-B1FE-48A6-8CB1-B8B503D4429D}" sibTransId="{DD4F8DF0-4E8F-417A-A1F1-9AEC3422A8BA}"/>
    <dgm:cxn modelId="{302D908F-3E52-46B6-BA4D-302F1620A05E}" srcId="{5B5BF178-76A5-47A0-B5D8-CEAF538CA39B}" destId="{462351EA-7D69-4FDA-8346-5E973A85239B}" srcOrd="9" destOrd="0" parTransId="{416FB8BB-626B-4E08-AA0C-C471366E837E}" sibTransId="{8D96585C-B1BE-47DC-B166-4B322BA537EE}"/>
    <dgm:cxn modelId="{866618C2-D4A1-433B-9573-D5B5126E284F}" srcId="{5B5BF178-76A5-47A0-B5D8-CEAF538CA39B}" destId="{A152569F-BFDB-4572-871B-C3EC23704FF5}" srcOrd="0" destOrd="0" parTransId="{32E1D299-6C4F-48CF-9B33-8C700EE5EF40}" sibTransId="{EC0F854B-468B-4EC6-AB09-2552A4ADD7A7}"/>
    <dgm:cxn modelId="{4FCDF6D8-F9C4-4DB4-BE23-212D27BE9B37}" srcId="{5B5BF178-76A5-47A0-B5D8-CEAF538CA39B}" destId="{DCF0D1A5-5438-493F-8922-CE8D8DCA174B}" srcOrd="3" destOrd="0" parTransId="{C43DDFB8-71A7-4BDD-8FC8-A28593F1AC7A}" sibTransId="{F52CBBC5-5A98-4138-B2A6-482B7A85AD83}"/>
    <dgm:cxn modelId="{FC5B6600-9CCC-4A1C-B364-D7045D08F50E}" type="presOf" srcId="{E234047B-6437-476E-9657-83E971A2E036}" destId="{562E11F4-0202-4603-908D-132817194FBB}" srcOrd="0" destOrd="0" presId="urn:microsoft.com/office/officeart/2005/8/layout/default#1"/>
    <dgm:cxn modelId="{0AFA8A49-3598-4E03-9D6C-6F170B8E0915}" type="presOf" srcId="{5B5BF178-76A5-47A0-B5D8-CEAF538CA39B}" destId="{C3C5096B-A378-4B6E-9165-7FD2196454BC}" srcOrd="0" destOrd="0" presId="urn:microsoft.com/office/officeart/2005/8/layout/default#1"/>
    <dgm:cxn modelId="{02D4E42A-0916-4836-A5CC-C56C00EF0906}" srcId="{5B5BF178-76A5-47A0-B5D8-CEAF538CA39B}" destId="{E234047B-6437-476E-9657-83E971A2E036}" srcOrd="4" destOrd="0" parTransId="{9660F6C1-75DE-496C-90EF-891E1F71B45A}" sibTransId="{ACC7E999-9F08-433C-AF26-E4C5840E3633}"/>
    <dgm:cxn modelId="{3C4E4087-CF75-421D-8341-368A7DE9BE42}" srcId="{5B5BF178-76A5-47A0-B5D8-CEAF538CA39B}" destId="{04E73265-C906-476B-A4B6-7B898FDF0CAB}" srcOrd="8" destOrd="0" parTransId="{50A26DAF-1C98-451A-A2AC-FF9C9E107F4E}" sibTransId="{E6244EAD-E244-4328-AA9A-F918D170FC0D}"/>
    <dgm:cxn modelId="{D5CB4121-138C-4D86-8F76-789817AE1FC9}" type="presOf" srcId="{9608E74D-E4A0-488E-8CC0-1BB1E793C7F9}" destId="{A6B35F8E-395A-4CCC-86EA-A81B1AE23D26}" srcOrd="0" destOrd="0" presId="urn:microsoft.com/office/officeart/2005/8/layout/default#1"/>
    <dgm:cxn modelId="{2E321DD4-F811-4A04-A0A4-17BEB6C13EC5}" srcId="{5B5BF178-76A5-47A0-B5D8-CEAF538CA39B}" destId="{E0ECD141-C2B3-4789-9CC7-05D4DBE560EE}" srcOrd="2" destOrd="0" parTransId="{BDA812AD-EF09-406B-8A3C-7352B2D24492}" sibTransId="{A8C3D1E0-790D-4B28-AC9C-ADD9FC092760}"/>
    <dgm:cxn modelId="{99788B19-AB95-4858-97E6-36632AF0B148}" srcId="{5B5BF178-76A5-47A0-B5D8-CEAF538CA39B}" destId="{BB50C80B-85A0-46FC-8CC1-6E4F7B2B9190}" srcOrd="7" destOrd="0" parTransId="{267F8E62-8449-490E-A6F1-DD5DA1D28EEA}" sibTransId="{5FF35162-2A0B-4A96-AE63-1415F2ADAE97}"/>
    <dgm:cxn modelId="{77226C50-976E-4C6C-9280-BF9566E68AD0}" type="presParOf" srcId="{C3C5096B-A378-4B6E-9165-7FD2196454BC}" destId="{64CCB5E6-420A-4D65-8F56-5FFE56B05941}" srcOrd="0" destOrd="0" presId="urn:microsoft.com/office/officeart/2005/8/layout/default#1"/>
    <dgm:cxn modelId="{F03DBDA6-FD08-4C23-AFD9-9CA654266112}" type="presParOf" srcId="{C3C5096B-A378-4B6E-9165-7FD2196454BC}" destId="{0D0231A8-86BC-4E63-8095-C1EBA0D367AD}" srcOrd="1" destOrd="0" presId="urn:microsoft.com/office/officeart/2005/8/layout/default#1"/>
    <dgm:cxn modelId="{CD06133B-382E-4FD9-B8DC-8CDCB06487AD}" type="presParOf" srcId="{C3C5096B-A378-4B6E-9165-7FD2196454BC}" destId="{A6B35F8E-395A-4CCC-86EA-A81B1AE23D26}" srcOrd="2" destOrd="0" presId="urn:microsoft.com/office/officeart/2005/8/layout/default#1"/>
    <dgm:cxn modelId="{E02B88B9-A7E0-484D-88FD-5ABA5CEFB0DF}" type="presParOf" srcId="{C3C5096B-A378-4B6E-9165-7FD2196454BC}" destId="{DFFEC314-3E98-4EE1-A7A7-707866D5D1A8}" srcOrd="3" destOrd="0" presId="urn:microsoft.com/office/officeart/2005/8/layout/default#1"/>
    <dgm:cxn modelId="{C1DD917F-FFC4-4BC8-8F96-79FAB9930C40}" type="presParOf" srcId="{C3C5096B-A378-4B6E-9165-7FD2196454BC}" destId="{D1BC7D4B-B4F7-48E9-988D-DF2C7BA5308E}" srcOrd="4" destOrd="0" presId="urn:microsoft.com/office/officeart/2005/8/layout/default#1"/>
    <dgm:cxn modelId="{8868A98B-0A39-4415-AE5D-6C0B21545C16}" type="presParOf" srcId="{C3C5096B-A378-4B6E-9165-7FD2196454BC}" destId="{109A0C27-32B0-4CB8-9D35-02D98D3E7C31}" srcOrd="5" destOrd="0" presId="urn:microsoft.com/office/officeart/2005/8/layout/default#1"/>
    <dgm:cxn modelId="{C2201B7F-83EF-452E-9C51-1B5E9F441284}" type="presParOf" srcId="{C3C5096B-A378-4B6E-9165-7FD2196454BC}" destId="{7124296E-6BFE-4B4E-8531-C9ADBE635CD4}" srcOrd="6" destOrd="0" presId="urn:microsoft.com/office/officeart/2005/8/layout/default#1"/>
    <dgm:cxn modelId="{E03B1553-0B5D-4475-92C5-CFE01C059988}" type="presParOf" srcId="{C3C5096B-A378-4B6E-9165-7FD2196454BC}" destId="{0DC288C5-A752-4996-BEF9-3B1F324801B5}" srcOrd="7" destOrd="0" presId="urn:microsoft.com/office/officeart/2005/8/layout/default#1"/>
    <dgm:cxn modelId="{3317E151-B8FA-44F9-933B-1A06DE5022B3}" type="presParOf" srcId="{C3C5096B-A378-4B6E-9165-7FD2196454BC}" destId="{562E11F4-0202-4603-908D-132817194FBB}" srcOrd="8" destOrd="0" presId="urn:microsoft.com/office/officeart/2005/8/layout/default#1"/>
    <dgm:cxn modelId="{86F0D0C6-7F0C-45BE-A2C0-B8B5CA1E8A08}" type="presParOf" srcId="{C3C5096B-A378-4B6E-9165-7FD2196454BC}" destId="{BD00C93E-852A-4EF3-94CB-C3D1033E55C8}" srcOrd="9" destOrd="0" presId="urn:microsoft.com/office/officeart/2005/8/layout/default#1"/>
    <dgm:cxn modelId="{FCCB21D5-DE50-412D-BAB7-C24DDCCFE114}" type="presParOf" srcId="{C3C5096B-A378-4B6E-9165-7FD2196454BC}" destId="{B78846FF-A3FC-40FC-9A53-F54C13BAFFCE}" srcOrd="10" destOrd="0" presId="urn:microsoft.com/office/officeart/2005/8/layout/default#1"/>
    <dgm:cxn modelId="{56D9BB0C-6826-45A6-8022-8F7FF7A2B730}" type="presParOf" srcId="{C3C5096B-A378-4B6E-9165-7FD2196454BC}" destId="{3B0C6F33-9B15-4168-B712-0039F2237971}" srcOrd="11" destOrd="0" presId="urn:microsoft.com/office/officeart/2005/8/layout/default#1"/>
    <dgm:cxn modelId="{FB9AEA7C-B753-468B-B3D0-7DA325529AB4}" type="presParOf" srcId="{C3C5096B-A378-4B6E-9165-7FD2196454BC}" destId="{B14A2415-7B81-4CB9-BCEF-14B8D8B215E5}" srcOrd="12" destOrd="0" presId="urn:microsoft.com/office/officeart/2005/8/layout/default#1"/>
    <dgm:cxn modelId="{19F5FF15-EFFA-4DD1-8A99-D82D4515D2B1}" type="presParOf" srcId="{C3C5096B-A378-4B6E-9165-7FD2196454BC}" destId="{D35AC3B7-440E-4EFD-B172-34CCCB070A4E}" srcOrd="13" destOrd="0" presId="urn:microsoft.com/office/officeart/2005/8/layout/default#1"/>
    <dgm:cxn modelId="{E04DE09E-A8E6-4312-B292-DDD1D013B990}" type="presParOf" srcId="{C3C5096B-A378-4B6E-9165-7FD2196454BC}" destId="{1070FE26-F537-4B96-9113-B65DA796EEDB}" srcOrd="14" destOrd="0" presId="urn:microsoft.com/office/officeart/2005/8/layout/default#1"/>
    <dgm:cxn modelId="{8D46549C-2EE6-4360-A0C9-A948B2274431}" type="presParOf" srcId="{C3C5096B-A378-4B6E-9165-7FD2196454BC}" destId="{296E2AE5-FF23-4B49-BBFF-7F37C9CA173B}" srcOrd="15" destOrd="0" presId="urn:microsoft.com/office/officeart/2005/8/layout/default#1"/>
    <dgm:cxn modelId="{0910A15C-777F-41F7-A8A7-959C38B261C3}" type="presParOf" srcId="{C3C5096B-A378-4B6E-9165-7FD2196454BC}" destId="{49FBE67D-F661-49B1-BEBF-0493E4E9835F}" srcOrd="16" destOrd="0" presId="urn:microsoft.com/office/officeart/2005/8/layout/default#1"/>
    <dgm:cxn modelId="{4C07FE9A-CB2D-49B1-92C4-BD315F0F3D17}" type="presParOf" srcId="{C3C5096B-A378-4B6E-9165-7FD2196454BC}" destId="{8A15F0B1-C182-479C-8FAE-64C017DFA4D7}" srcOrd="17" destOrd="0" presId="urn:microsoft.com/office/officeart/2005/8/layout/default#1"/>
    <dgm:cxn modelId="{1EE316C5-C07A-4BEC-8029-233288C2EA89}" type="presParOf" srcId="{C3C5096B-A378-4B6E-9165-7FD2196454BC}" destId="{B8E07228-A5E2-43E1-B7E9-750CE2550E67}" srcOrd="18" destOrd="0" presId="urn:microsoft.com/office/officeart/2005/8/layout/default#1"/>
    <dgm:cxn modelId="{89ACAA34-CEFE-48F6-AAF8-6EB6F1F0503D}" type="presParOf" srcId="{C3C5096B-A378-4B6E-9165-7FD2196454BC}" destId="{29DB98C6-6352-4EFF-9DFA-857664C98E29}" srcOrd="19" destOrd="0" presId="urn:microsoft.com/office/officeart/2005/8/layout/default#1"/>
    <dgm:cxn modelId="{42FD45EC-C9AC-4878-B916-3EFFB8D2794C}" type="presParOf" srcId="{C3C5096B-A378-4B6E-9165-7FD2196454BC}" destId="{F0C5D2B9-74F7-429C-A055-CA834A64D242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FE474-A356-46F5-A8A3-684D5D33917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hr-BA"/>
        </a:p>
      </dgm:t>
    </dgm:pt>
    <dgm:pt modelId="{23FCAE41-7965-44AF-926A-0977EFFCC747}">
      <dgm:prSet custT="1"/>
      <dgm:spPr/>
      <dgm:t>
        <a:bodyPr/>
        <a:lstStyle/>
        <a:p>
          <a:pPr rtl="0"/>
          <a:r>
            <a:rPr lang="hr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PRORAČUN </a:t>
          </a:r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KAO NAČIN KONTROLE </a:t>
          </a: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imamo uvid i organiziramo </a:t>
          </a:r>
          <a:r>
            <a:rPr lang="hr-BA" sz="20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osobne financijske </a:t>
          </a:r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tokove</a:t>
          </a: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kontroliramo potrošnju</a:t>
          </a: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projiciramo ciljeve, organiziramo njihovu realizaciju</a:t>
          </a:r>
        </a:p>
        <a:p>
          <a:pPr rtl="0"/>
          <a:endParaRPr lang="hr-BA" sz="20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hr-BA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novac radi za naše potrebe</a:t>
          </a:r>
        </a:p>
        <a:p>
          <a:pPr rtl="0"/>
          <a:endParaRPr lang="hr-BA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CBD6C1B-99AF-41A7-B1C2-56E604D5831C}" type="parTrans" cxnId="{F5AF4F23-6D12-41D9-A76C-C44FD7BB42D4}">
      <dgm:prSet/>
      <dgm:spPr/>
      <dgm:t>
        <a:bodyPr/>
        <a:lstStyle/>
        <a:p>
          <a:endParaRPr lang="hr-BA"/>
        </a:p>
      </dgm:t>
    </dgm:pt>
    <dgm:pt modelId="{1965EB73-25E8-4A4D-98E3-B121AFF80F65}" type="sibTrans" cxnId="{F5AF4F23-6D12-41D9-A76C-C44FD7BB42D4}">
      <dgm:prSet/>
      <dgm:spPr/>
      <dgm:t>
        <a:bodyPr/>
        <a:lstStyle/>
        <a:p>
          <a:endParaRPr lang="hr-BA"/>
        </a:p>
      </dgm:t>
    </dgm:pt>
    <dgm:pt modelId="{773A7C4A-919B-4871-B95B-7595DDEE99C5}" type="pres">
      <dgm:prSet presAssocID="{991FE474-A356-46F5-A8A3-684D5D339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6876D-741C-40BC-AD87-C24F48D75D91}" type="pres">
      <dgm:prSet presAssocID="{23FCAE41-7965-44AF-926A-0977EFFCC747}" presName="circ1TxSh" presStyleLbl="vennNode1" presStyleIdx="0" presStyleCnt="1" custScaleX="210790" custLinFactNeighborX="855"/>
      <dgm:spPr/>
      <dgm:t>
        <a:bodyPr/>
        <a:lstStyle/>
        <a:p>
          <a:endParaRPr lang="en-US"/>
        </a:p>
      </dgm:t>
    </dgm:pt>
  </dgm:ptLst>
  <dgm:cxnLst>
    <dgm:cxn modelId="{F5AF4F23-6D12-41D9-A76C-C44FD7BB42D4}" srcId="{991FE474-A356-46F5-A8A3-684D5D339173}" destId="{23FCAE41-7965-44AF-926A-0977EFFCC747}" srcOrd="0" destOrd="0" parTransId="{0CBD6C1B-99AF-41A7-B1C2-56E604D5831C}" sibTransId="{1965EB73-25E8-4A4D-98E3-B121AFF80F65}"/>
    <dgm:cxn modelId="{30B269DC-6D25-4C61-8599-A0A4B1D0922A}" type="presOf" srcId="{23FCAE41-7965-44AF-926A-0977EFFCC747}" destId="{4AA6876D-741C-40BC-AD87-C24F48D75D91}" srcOrd="0" destOrd="0" presId="urn:microsoft.com/office/officeart/2005/8/layout/venn1"/>
    <dgm:cxn modelId="{09EFDB54-35EC-4140-B58D-5189B3400DA9}" type="presOf" srcId="{991FE474-A356-46F5-A8A3-684D5D339173}" destId="{773A7C4A-919B-4871-B95B-7595DDEE99C5}" srcOrd="0" destOrd="0" presId="urn:microsoft.com/office/officeart/2005/8/layout/venn1"/>
    <dgm:cxn modelId="{D63B9D72-CD8E-404B-A653-F6B06BA5ADAC}" type="presParOf" srcId="{773A7C4A-919B-4871-B95B-7595DDEE99C5}" destId="{4AA6876D-741C-40BC-AD87-C24F48D75D9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FFB10-5B18-4CBF-99F4-294D6470E7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331524-87A2-47B6-A7AF-F72DFCF06926}">
      <dgm:prSet/>
      <dgm:spPr/>
      <dgm:t>
        <a:bodyPr/>
        <a:lstStyle/>
        <a:p>
          <a:r>
            <a:rPr lang="bs-Latn-BA"/>
            <a:t>Troškovi školovanja</a:t>
          </a:r>
          <a:endParaRPr lang="en-US"/>
        </a:p>
      </dgm:t>
    </dgm:pt>
    <dgm:pt modelId="{C6427C18-0035-45E5-A12D-A72AAE4E20D4}" type="parTrans" cxnId="{B5DE69DA-3A3B-43FA-831B-5B607A7D7271}">
      <dgm:prSet/>
      <dgm:spPr/>
      <dgm:t>
        <a:bodyPr/>
        <a:lstStyle/>
        <a:p>
          <a:endParaRPr lang="en-US"/>
        </a:p>
      </dgm:t>
    </dgm:pt>
    <dgm:pt modelId="{22267E7A-2C0A-4AD3-A33F-78C7848852D5}" type="sibTrans" cxnId="{B5DE69DA-3A3B-43FA-831B-5B607A7D7271}">
      <dgm:prSet/>
      <dgm:spPr/>
      <dgm:t>
        <a:bodyPr/>
        <a:lstStyle/>
        <a:p>
          <a:endParaRPr lang="en-US"/>
        </a:p>
      </dgm:t>
    </dgm:pt>
    <dgm:pt modelId="{4616F8FA-34B9-4224-B1A8-0C73AD86A19A}">
      <dgm:prSet/>
      <dgm:spPr/>
      <dgm:t>
        <a:bodyPr/>
        <a:lstStyle/>
        <a:p>
          <a:r>
            <a:rPr lang="bs-Latn-BA" dirty="0"/>
            <a:t>Kupovina  stvari</a:t>
          </a:r>
          <a:endParaRPr lang="en-US" dirty="0"/>
        </a:p>
      </dgm:t>
    </dgm:pt>
    <dgm:pt modelId="{3A22FE7D-DF37-4E1A-A32E-C37DF841D7AA}" type="parTrans" cxnId="{B9552070-A025-4286-8595-C5D0EC520F2D}">
      <dgm:prSet/>
      <dgm:spPr/>
      <dgm:t>
        <a:bodyPr/>
        <a:lstStyle/>
        <a:p>
          <a:endParaRPr lang="en-US"/>
        </a:p>
      </dgm:t>
    </dgm:pt>
    <dgm:pt modelId="{1ACF445F-1818-4598-94E9-C560DF5CBD98}" type="sibTrans" cxnId="{B9552070-A025-4286-8595-C5D0EC520F2D}">
      <dgm:prSet/>
      <dgm:spPr/>
      <dgm:t>
        <a:bodyPr/>
        <a:lstStyle/>
        <a:p>
          <a:endParaRPr lang="en-US"/>
        </a:p>
      </dgm:t>
    </dgm:pt>
    <dgm:pt modelId="{68F78ABF-0F07-473F-9E50-DF83E6901EB3}">
      <dgm:prSet/>
      <dgm:spPr/>
      <dgm:t>
        <a:bodyPr/>
        <a:lstStyle/>
        <a:p>
          <a:r>
            <a:rPr lang="bs-Latn-BA" dirty="0"/>
            <a:t>Putovanje</a:t>
          </a:r>
          <a:endParaRPr lang="en-US" dirty="0"/>
        </a:p>
      </dgm:t>
    </dgm:pt>
    <dgm:pt modelId="{31C2A9F2-E590-414D-965F-EC61A3DF180A}" type="parTrans" cxnId="{A3B7ADD3-FB55-4E2A-823D-9882F7298A1C}">
      <dgm:prSet/>
      <dgm:spPr/>
      <dgm:t>
        <a:bodyPr/>
        <a:lstStyle/>
        <a:p>
          <a:endParaRPr lang="en-US"/>
        </a:p>
      </dgm:t>
    </dgm:pt>
    <dgm:pt modelId="{1631B4B5-B72A-4138-A194-BBB377ADA27F}" type="sibTrans" cxnId="{A3B7ADD3-FB55-4E2A-823D-9882F7298A1C}">
      <dgm:prSet/>
      <dgm:spPr/>
      <dgm:t>
        <a:bodyPr/>
        <a:lstStyle/>
        <a:p>
          <a:endParaRPr lang="en-US"/>
        </a:p>
      </dgm:t>
    </dgm:pt>
    <dgm:pt modelId="{EE8F3F46-4EED-4BBE-9909-0C59D2648B2D}">
      <dgm:prSet/>
      <dgm:spPr/>
      <dgm:t>
        <a:bodyPr/>
        <a:lstStyle/>
        <a:p>
          <a:r>
            <a:rPr lang="bs-Latn-BA"/>
            <a:t>Kupovina stvari za obrt</a:t>
          </a:r>
          <a:endParaRPr lang="en-US"/>
        </a:p>
      </dgm:t>
    </dgm:pt>
    <dgm:pt modelId="{818A6843-D6E0-41E9-8DC1-036CD61BB0A8}" type="parTrans" cxnId="{1491187D-1A4A-42B3-9945-565DD7C1EE6C}">
      <dgm:prSet/>
      <dgm:spPr/>
      <dgm:t>
        <a:bodyPr/>
        <a:lstStyle/>
        <a:p>
          <a:endParaRPr lang="en-US"/>
        </a:p>
      </dgm:t>
    </dgm:pt>
    <dgm:pt modelId="{7140838A-0C3B-450D-9CEF-3DB2206C15A0}" type="sibTrans" cxnId="{1491187D-1A4A-42B3-9945-565DD7C1EE6C}">
      <dgm:prSet/>
      <dgm:spPr/>
      <dgm:t>
        <a:bodyPr/>
        <a:lstStyle/>
        <a:p>
          <a:endParaRPr lang="en-US"/>
        </a:p>
      </dgm:t>
    </dgm:pt>
    <dgm:pt modelId="{CCE798DE-24D7-4179-9367-24604285D052}">
      <dgm:prSet/>
      <dgm:spPr/>
      <dgm:t>
        <a:bodyPr/>
        <a:lstStyle/>
        <a:p>
          <a:r>
            <a:rPr lang="bs-Latn-BA" dirty="0"/>
            <a:t>Troškovi </a:t>
          </a:r>
          <a:r>
            <a:rPr lang="bs-Latn-BA" dirty="0" smtClean="0"/>
            <a:t>stjecanja </a:t>
          </a:r>
          <a:r>
            <a:rPr lang="bs-Latn-BA" dirty="0"/>
            <a:t>novih vještina </a:t>
          </a:r>
          <a:endParaRPr lang="en-US" dirty="0"/>
        </a:p>
      </dgm:t>
    </dgm:pt>
    <dgm:pt modelId="{86600E33-11C5-446E-8DB7-23B2AFD0EB39}" type="parTrans" cxnId="{2D591FDB-6576-4072-8DA0-8EE084A7AB2F}">
      <dgm:prSet/>
      <dgm:spPr/>
      <dgm:t>
        <a:bodyPr/>
        <a:lstStyle/>
        <a:p>
          <a:endParaRPr lang="en-US"/>
        </a:p>
      </dgm:t>
    </dgm:pt>
    <dgm:pt modelId="{82D3E752-EA03-4B99-9184-870B60427DC3}" type="sibTrans" cxnId="{2D591FDB-6576-4072-8DA0-8EE084A7AB2F}">
      <dgm:prSet/>
      <dgm:spPr/>
      <dgm:t>
        <a:bodyPr/>
        <a:lstStyle/>
        <a:p>
          <a:endParaRPr lang="en-US"/>
        </a:p>
      </dgm:t>
    </dgm:pt>
    <dgm:pt modelId="{F2617E0E-A95B-4463-B5F6-7567A909BA67}" type="pres">
      <dgm:prSet presAssocID="{6A0FFB10-5B18-4CBF-99F4-294D6470E7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97B70-8198-4674-B003-3EF6155D541B}" type="pres">
      <dgm:prSet presAssocID="{12331524-87A2-47B6-A7AF-F72DFCF069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1F3DE-05DF-4E71-AA08-D7789EF165AF}" type="pres">
      <dgm:prSet presAssocID="{22267E7A-2C0A-4AD3-A33F-78C7848852D5}" presName="sibTrans" presStyleCnt="0"/>
      <dgm:spPr/>
    </dgm:pt>
    <dgm:pt modelId="{8311E19F-42CF-45DE-AF22-CA550F653A76}" type="pres">
      <dgm:prSet presAssocID="{4616F8FA-34B9-4224-B1A8-0C73AD86A1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CD84D-46DE-47B8-988A-263E12768548}" type="pres">
      <dgm:prSet presAssocID="{1ACF445F-1818-4598-94E9-C560DF5CBD98}" presName="sibTrans" presStyleCnt="0"/>
      <dgm:spPr/>
    </dgm:pt>
    <dgm:pt modelId="{F57C86A4-B809-4562-8735-5C8431F05049}" type="pres">
      <dgm:prSet presAssocID="{68F78ABF-0F07-473F-9E50-DF83E6901E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98802-8413-4DCF-BF32-1B3A3571E210}" type="pres">
      <dgm:prSet presAssocID="{1631B4B5-B72A-4138-A194-BBB377ADA27F}" presName="sibTrans" presStyleCnt="0"/>
      <dgm:spPr/>
    </dgm:pt>
    <dgm:pt modelId="{DD5D425D-5151-485C-8B9D-2F9FF4DEE6B9}" type="pres">
      <dgm:prSet presAssocID="{EE8F3F46-4EED-4BBE-9909-0C59D2648B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C2847-C9C8-46D0-8751-F540516F731E}" type="pres">
      <dgm:prSet presAssocID="{7140838A-0C3B-450D-9CEF-3DB2206C15A0}" presName="sibTrans" presStyleCnt="0"/>
      <dgm:spPr/>
    </dgm:pt>
    <dgm:pt modelId="{7EBF49C9-AC1A-4FF5-B27C-C5BA0D1138F0}" type="pres">
      <dgm:prSet presAssocID="{CCE798DE-24D7-4179-9367-24604285D0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5F816-3D6A-4823-8748-F87E5474C7D3}" type="presOf" srcId="{4616F8FA-34B9-4224-B1A8-0C73AD86A19A}" destId="{8311E19F-42CF-45DE-AF22-CA550F653A76}" srcOrd="0" destOrd="0" presId="urn:microsoft.com/office/officeart/2005/8/layout/default"/>
    <dgm:cxn modelId="{B9552070-A025-4286-8595-C5D0EC520F2D}" srcId="{6A0FFB10-5B18-4CBF-99F4-294D6470E72B}" destId="{4616F8FA-34B9-4224-B1A8-0C73AD86A19A}" srcOrd="1" destOrd="0" parTransId="{3A22FE7D-DF37-4E1A-A32E-C37DF841D7AA}" sibTransId="{1ACF445F-1818-4598-94E9-C560DF5CBD98}"/>
    <dgm:cxn modelId="{08DD0E68-1C01-4D58-A02B-35469A8395E0}" type="presOf" srcId="{6A0FFB10-5B18-4CBF-99F4-294D6470E72B}" destId="{F2617E0E-A95B-4463-B5F6-7567A909BA67}" srcOrd="0" destOrd="0" presId="urn:microsoft.com/office/officeart/2005/8/layout/default"/>
    <dgm:cxn modelId="{AAB04AD4-A044-4D14-A70D-44F34F69F2E3}" type="presOf" srcId="{CCE798DE-24D7-4179-9367-24604285D052}" destId="{7EBF49C9-AC1A-4FF5-B27C-C5BA0D1138F0}" srcOrd="0" destOrd="0" presId="urn:microsoft.com/office/officeart/2005/8/layout/default"/>
    <dgm:cxn modelId="{B5DE69DA-3A3B-43FA-831B-5B607A7D7271}" srcId="{6A0FFB10-5B18-4CBF-99F4-294D6470E72B}" destId="{12331524-87A2-47B6-A7AF-F72DFCF06926}" srcOrd="0" destOrd="0" parTransId="{C6427C18-0035-45E5-A12D-A72AAE4E20D4}" sibTransId="{22267E7A-2C0A-4AD3-A33F-78C7848852D5}"/>
    <dgm:cxn modelId="{A3B7ADD3-FB55-4E2A-823D-9882F7298A1C}" srcId="{6A0FFB10-5B18-4CBF-99F4-294D6470E72B}" destId="{68F78ABF-0F07-473F-9E50-DF83E6901EB3}" srcOrd="2" destOrd="0" parTransId="{31C2A9F2-E590-414D-965F-EC61A3DF180A}" sibTransId="{1631B4B5-B72A-4138-A194-BBB377ADA27F}"/>
    <dgm:cxn modelId="{8F33D6AF-4559-4B42-B5DB-64A7CCE95E3B}" type="presOf" srcId="{68F78ABF-0F07-473F-9E50-DF83E6901EB3}" destId="{F57C86A4-B809-4562-8735-5C8431F05049}" srcOrd="0" destOrd="0" presId="urn:microsoft.com/office/officeart/2005/8/layout/default"/>
    <dgm:cxn modelId="{4C522A75-850D-43AC-9433-AC8B97AC3DAD}" type="presOf" srcId="{12331524-87A2-47B6-A7AF-F72DFCF06926}" destId="{92C97B70-8198-4674-B003-3EF6155D541B}" srcOrd="0" destOrd="0" presId="urn:microsoft.com/office/officeart/2005/8/layout/default"/>
    <dgm:cxn modelId="{CF200378-229F-4141-AC0A-7360F34D6CF6}" type="presOf" srcId="{EE8F3F46-4EED-4BBE-9909-0C59D2648B2D}" destId="{DD5D425D-5151-485C-8B9D-2F9FF4DEE6B9}" srcOrd="0" destOrd="0" presId="urn:microsoft.com/office/officeart/2005/8/layout/default"/>
    <dgm:cxn modelId="{1491187D-1A4A-42B3-9945-565DD7C1EE6C}" srcId="{6A0FFB10-5B18-4CBF-99F4-294D6470E72B}" destId="{EE8F3F46-4EED-4BBE-9909-0C59D2648B2D}" srcOrd="3" destOrd="0" parTransId="{818A6843-D6E0-41E9-8DC1-036CD61BB0A8}" sibTransId="{7140838A-0C3B-450D-9CEF-3DB2206C15A0}"/>
    <dgm:cxn modelId="{2D591FDB-6576-4072-8DA0-8EE084A7AB2F}" srcId="{6A0FFB10-5B18-4CBF-99F4-294D6470E72B}" destId="{CCE798DE-24D7-4179-9367-24604285D052}" srcOrd="4" destOrd="0" parTransId="{86600E33-11C5-446E-8DB7-23B2AFD0EB39}" sibTransId="{82D3E752-EA03-4B99-9184-870B60427DC3}"/>
    <dgm:cxn modelId="{7CA3EACB-9D19-40FF-99FD-D585E157434A}" type="presParOf" srcId="{F2617E0E-A95B-4463-B5F6-7567A909BA67}" destId="{92C97B70-8198-4674-B003-3EF6155D541B}" srcOrd="0" destOrd="0" presId="urn:microsoft.com/office/officeart/2005/8/layout/default"/>
    <dgm:cxn modelId="{81CE88F7-DC35-4252-B311-B0C8F9E0427F}" type="presParOf" srcId="{F2617E0E-A95B-4463-B5F6-7567A909BA67}" destId="{9241F3DE-05DF-4E71-AA08-D7789EF165AF}" srcOrd="1" destOrd="0" presId="urn:microsoft.com/office/officeart/2005/8/layout/default"/>
    <dgm:cxn modelId="{D4724A61-20A3-4B5A-9BDF-67A063DAA821}" type="presParOf" srcId="{F2617E0E-A95B-4463-B5F6-7567A909BA67}" destId="{8311E19F-42CF-45DE-AF22-CA550F653A76}" srcOrd="2" destOrd="0" presId="urn:microsoft.com/office/officeart/2005/8/layout/default"/>
    <dgm:cxn modelId="{81CCC8D7-9E70-46B3-9EB9-75ADD82173D9}" type="presParOf" srcId="{F2617E0E-A95B-4463-B5F6-7567A909BA67}" destId="{C6BCD84D-46DE-47B8-988A-263E12768548}" srcOrd="3" destOrd="0" presId="urn:microsoft.com/office/officeart/2005/8/layout/default"/>
    <dgm:cxn modelId="{D2D8A1E8-310A-4884-9CB0-0671944902C1}" type="presParOf" srcId="{F2617E0E-A95B-4463-B5F6-7567A909BA67}" destId="{F57C86A4-B809-4562-8735-5C8431F05049}" srcOrd="4" destOrd="0" presId="urn:microsoft.com/office/officeart/2005/8/layout/default"/>
    <dgm:cxn modelId="{FEEF5BE2-2F6C-4B81-A6DE-CB0BD5926D12}" type="presParOf" srcId="{F2617E0E-A95B-4463-B5F6-7567A909BA67}" destId="{C6598802-8413-4DCF-BF32-1B3A3571E210}" srcOrd="5" destOrd="0" presId="urn:microsoft.com/office/officeart/2005/8/layout/default"/>
    <dgm:cxn modelId="{E9C68F62-7732-4DD9-B6A3-F64F6C510E00}" type="presParOf" srcId="{F2617E0E-A95B-4463-B5F6-7567A909BA67}" destId="{DD5D425D-5151-485C-8B9D-2F9FF4DEE6B9}" srcOrd="6" destOrd="0" presId="urn:microsoft.com/office/officeart/2005/8/layout/default"/>
    <dgm:cxn modelId="{1D406278-DD0D-49EF-BAF0-14F35F9F938E}" type="presParOf" srcId="{F2617E0E-A95B-4463-B5F6-7567A909BA67}" destId="{855C2847-C9C8-46D0-8751-F540516F731E}" srcOrd="7" destOrd="0" presId="urn:microsoft.com/office/officeart/2005/8/layout/default"/>
    <dgm:cxn modelId="{28E22614-0144-40F1-B124-0F1B063069F5}" type="presParOf" srcId="{F2617E0E-A95B-4463-B5F6-7567A909BA67}" destId="{7EBF49C9-AC1A-4FF5-B27C-C5BA0D1138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0FD8F-0050-42E3-8B3A-6ED7CFB9852E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B5D7D5-6A1C-4ABC-8850-759A9D876047}">
      <dgm:prSet/>
      <dgm:spPr/>
      <dgm:t>
        <a:bodyPr/>
        <a:lstStyle/>
        <a:p>
          <a:r>
            <a:rPr lang="bs-Latn-BA" dirty="0"/>
            <a:t>Kratkoročni</a:t>
          </a:r>
        </a:p>
        <a:p>
          <a:r>
            <a:rPr lang="bs-Latn-BA" dirty="0"/>
            <a:t>do 1 godine</a:t>
          </a:r>
          <a:endParaRPr lang="en-US" dirty="0"/>
        </a:p>
      </dgm:t>
    </dgm:pt>
    <dgm:pt modelId="{D8874F40-D7B0-41DE-BB6F-A6014FEAB2D7}" type="parTrans" cxnId="{C5202EE1-10E9-4076-9D55-9E0CF8B152AF}">
      <dgm:prSet/>
      <dgm:spPr/>
      <dgm:t>
        <a:bodyPr/>
        <a:lstStyle/>
        <a:p>
          <a:endParaRPr lang="en-US"/>
        </a:p>
      </dgm:t>
    </dgm:pt>
    <dgm:pt modelId="{BD6E0A2E-99C8-4F5A-971A-CD211D1099FF}" type="sibTrans" cxnId="{C5202EE1-10E9-4076-9D55-9E0CF8B152AF}">
      <dgm:prSet/>
      <dgm:spPr/>
      <dgm:t>
        <a:bodyPr/>
        <a:lstStyle/>
        <a:p>
          <a:endParaRPr lang="en-US"/>
        </a:p>
      </dgm:t>
    </dgm:pt>
    <dgm:pt modelId="{96262926-A67D-4E4E-9515-5EBC67F0B634}">
      <dgm:prSet custT="1"/>
      <dgm:spPr/>
      <dgm:t>
        <a:bodyPr/>
        <a:lstStyle/>
        <a:p>
          <a:r>
            <a:rPr kumimoji="0" lang="hr-BA" sz="20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Plaćanje računa na vrijeme, posjećivanje novog restorana, odlazak na koncert</a:t>
          </a:r>
          <a:r>
            <a:rPr kumimoji="0" lang="hr-BA" sz="2000" baseline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hr-BA" sz="200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kupovina </a:t>
          </a:r>
          <a:r>
            <a:rPr kumimoji="0" lang="hr-BA" sz="20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odjevnog predmeta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74E552-C501-4B0E-9400-E8B410F53D50}" type="parTrans" cxnId="{8C5B110A-FBC3-4CBF-BED2-413E87D4DAD5}">
      <dgm:prSet/>
      <dgm:spPr/>
      <dgm:t>
        <a:bodyPr/>
        <a:lstStyle/>
        <a:p>
          <a:endParaRPr lang="en-US"/>
        </a:p>
      </dgm:t>
    </dgm:pt>
    <dgm:pt modelId="{1DA7ACEB-F642-43C1-BCB5-F580B9B985B9}" type="sibTrans" cxnId="{8C5B110A-FBC3-4CBF-BED2-413E87D4DAD5}">
      <dgm:prSet/>
      <dgm:spPr/>
      <dgm:t>
        <a:bodyPr/>
        <a:lstStyle/>
        <a:p>
          <a:endParaRPr lang="en-US"/>
        </a:p>
      </dgm:t>
    </dgm:pt>
    <dgm:pt modelId="{C5146535-FD3D-4589-98A3-623B8DA4B8DB}">
      <dgm:prSet/>
      <dgm:spPr/>
      <dgm:t>
        <a:bodyPr/>
        <a:lstStyle/>
        <a:p>
          <a:r>
            <a:rPr lang="bs-Latn-BA" dirty="0"/>
            <a:t>Srednjoročni</a:t>
          </a:r>
        </a:p>
        <a:p>
          <a:r>
            <a:rPr lang="bs-Latn-BA" dirty="0"/>
            <a:t>od 1-5 godine</a:t>
          </a:r>
          <a:endParaRPr lang="en-US" dirty="0"/>
        </a:p>
      </dgm:t>
    </dgm:pt>
    <dgm:pt modelId="{20848F78-EC70-4162-96CE-CC68006930F0}" type="parTrans" cxnId="{8EBF857E-7408-4941-91E4-293B0F59EEF7}">
      <dgm:prSet/>
      <dgm:spPr/>
      <dgm:t>
        <a:bodyPr/>
        <a:lstStyle/>
        <a:p>
          <a:endParaRPr lang="en-US"/>
        </a:p>
      </dgm:t>
    </dgm:pt>
    <dgm:pt modelId="{7A3CCAF8-AC3A-401E-AEDD-44BBC1AA9C31}" type="sibTrans" cxnId="{8EBF857E-7408-4941-91E4-293B0F59EEF7}">
      <dgm:prSet/>
      <dgm:spPr/>
      <dgm:t>
        <a:bodyPr/>
        <a:lstStyle/>
        <a:p>
          <a:endParaRPr lang="en-US"/>
        </a:p>
      </dgm:t>
    </dgm:pt>
    <dgm:pt modelId="{E80CA270-6C90-4E17-ACEA-46B56AD54DD1}">
      <dgm:prSet custT="1"/>
      <dgm:spPr/>
      <dgm:t>
        <a:bodyPr/>
        <a:lstStyle/>
        <a:p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Ljetovanje sa prijateljima, 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nabava </a:t>
          </a:r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novog računara, upis novog 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tečaja </a:t>
          </a:r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za 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stjecanje </a:t>
          </a:r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vještine, studentska/učenička razmjena</a:t>
          </a:r>
          <a:endParaRPr lang="en-US" sz="1800" dirty="0"/>
        </a:p>
      </dgm:t>
    </dgm:pt>
    <dgm:pt modelId="{7EEC8067-96EF-4BE0-8BE3-BA59ED78A31F}" type="parTrans" cxnId="{2DC28DF8-5C1B-4F53-A4C1-D5B63FB54BAF}">
      <dgm:prSet/>
      <dgm:spPr/>
      <dgm:t>
        <a:bodyPr/>
        <a:lstStyle/>
        <a:p>
          <a:endParaRPr lang="en-US"/>
        </a:p>
      </dgm:t>
    </dgm:pt>
    <dgm:pt modelId="{1AFE46E5-6B07-4894-8ECB-21BD7E7B8AF1}" type="sibTrans" cxnId="{2DC28DF8-5C1B-4F53-A4C1-D5B63FB54BAF}">
      <dgm:prSet/>
      <dgm:spPr/>
      <dgm:t>
        <a:bodyPr/>
        <a:lstStyle/>
        <a:p>
          <a:endParaRPr lang="en-US"/>
        </a:p>
      </dgm:t>
    </dgm:pt>
    <dgm:pt modelId="{09C152DA-7620-4852-8162-A77EC3609F3F}">
      <dgm:prSet/>
      <dgm:spPr/>
      <dgm:t>
        <a:bodyPr/>
        <a:lstStyle/>
        <a:p>
          <a:r>
            <a:rPr lang="bs-Latn-BA" dirty="0"/>
            <a:t>Dugoročni </a:t>
          </a:r>
        </a:p>
        <a:p>
          <a:r>
            <a:rPr lang="bs-Latn-BA" dirty="0"/>
            <a:t>preko 5 godina</a:t>
          </a:r>
          <a:endParaRPr lang="en-US" dirty="0"/>
        </a:p>
      </dgm:t>
    </dgm:pt>
    <dgm:pt modelId="{9F6D14C0-6C82-4CBD-8D6D-B0E117B6F2ED}" type="parTrans" cxnId="{23ECAC8B-17A4-4883-AA0E-06D66B7E788A}">
      <dgm:prSet/>
      <dgm:spPr/>
      <dgm:t>
        <a:bodyPr/>
        <a:lstStyle/>
        <a:p>
          <a:endParaRPr lang="en-US"/>
        </a:p>
      </dgm:t>
    </dgm:pt>
    <dgm:pt modelId="{0AE8D36D-0F0F-4206-AE39-0A2D73987B68}" type="sibTrans" cxnId="{23ECAC8B-17A4-4883-AA0E-06D66B7E788A}">
      <dgm:prSet/>
      <dgm:spPr/>
      <dgm:t>
        <a:bodyPr/>
        <a:lstStyle/>
        <a:p>
          <a:endParaRPr lang="en-US"/>
        </a:p>
      </dgm:t>
    </dgm:pt>
    <dgm:pt modelId="{6C8937BE-93F8-4DED-8538-1C601DAEBA66}">
      <dgm:prSet custT="1"/>
      <dgm:spPr/>
      <dgm:t>
        <a:bodyPr/>
        <a:lstStyle/>
        <a:p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Kupovina automobila, ulaganje u studij, sredstva za obrt ili unapređenje poslovanja,  štednja za kupovinu </a:t>
          </a:r>
          <a:r>
            <a:rPr kumimoji="0" lang="hr-BA" sz="18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vlastitoga </a:t>
          </a:r>
          <a:r>
            <a:rPr kumimoji="0" lang="hr-BA" sz="18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stana </a:t>
          </a:r>
          <a:endParaRPr lang="bs-Latn-BA" sz="1800" dirty="0"/>
        </a:p>
      </dgm:t>
    </dgm:pt>
    <dgm:pt modelId="{77D169C6-D77F-456D-B18B-D7BE016AD87A}" type="parTrans" cxnId="{FAA8D3DD-12E8-457D-9144-B037C5678347}">
      <dgm:prSet/>
      <dgm:spPr/>
      <dgm:t>
        <a:bodyPr/>
        <a:lstStyle/>
        <a:p>
          <a:endParaRPr lang="en-US"/>
        </a:p>
      </dgm:t>
    </dgm:pt>
    <dgm:pt modelId="{A97BE953-FA9D-4BA6-A92C-494DB1F3BA59}" type="sibTrans" cxnId="{FAA8D3DD-12E8-457D-9144-B037C5678347}">
      <dgm:prSet/>
      <dgm:spPr/>
      <dgm:t>
        <a:bodyPr/>
        <a:lstStyle/>
        <a:p>
          <a:endParaRPr lang="en-US"/>
        </a:p>
      </dgm:t>
    </dgm:pt>
    <dgm:pt modelId="{9ACA5FDF-0A11-46E3-8E5E-4D3781ACDB85}" type="pres">
      <dgm:prSet presAssocID="{6A70FD8F-0050-42E3-8B3A-6ED7CFB9852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321E33D-98D3-47DD-BD5D-3606483C5CA5}" type="pres">
      <dgm:prSet presAssocID="{8DB5D7D5-6A1C-4ABC-8850-759A9D876047}" presName="root" presStyleCnt="0">
        <dgm:presLayoutVars>
          <dgm:chMax/>
          <dgm:chPref/>
        </dgm:presLayoutVars>
      </dgm:prSet>
      <dgm:spPr/>
    </dgm:pt>
    <dgm:pt modelId="{B96F9500-0052-4AEC-B1E0-2E7E05059F35}" type="pres">
      <dgm:prSet presAssocID="{8DB5D7D5-6A1C-4ABC-8850-759A9D876047}" presName="rootComposite" presStyleCnt="0">
        <dgm:presLayoutVars/>
      </dgm:prSet>
      <dgm:spPr/>
    </dgm:pt>
    <dgm:pt modelId="{33C0A083-B88D-4FF0-AE69-8DB658126CBC}" type="pres">
      <dgm:prSet presAssocID="{8DB5D7D5-6A1C-4ABC-8850-759A9D876047}" presName="ParentAccent" presStyleLbl="alignNode1" presStyleIdx="0" presStyleCnt="3"/>
      <dgm:spPr/>
    </dgm:pt>
    <dgm:pt modelId="{BFF55A03-3D4D-420F-9566-0DAD758EA784}" type="pres">
      <dgm:prSet presAssocID="{8DB5D7D5-6A1C-4ABC-8850-759A9D876047}" presName="ParentSmallAccent" presStyleLbl="fgAcc1" presStyleIdx="0" presStyleCnt="3"/>
      <dgm:spPr/>
    </dgm:pt>
    <dgm:pt modelId="{7A5EDB42-5A7D-4A70-99C8-39C5E3F97286}" type="pres">
      <dgm:prSet presAssocID="{8DB5D7D5-6A1C-4ABC-8850-759A9D876047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791BC-4E7B-4A5F-B333-26562FFAAB36}" type="pres">
      <dgm:prSet presAssocID="{8DB5D7D5-6A1C-4ABC-8850-759A9D876047}" presName="childShape" presStyleCnt="0">
        <dgm:presLayoutVars>
          <dgm:chMax val="0"/>
          <dgm:chPref val="0"/>
        </dgm:presLayoutVars>
      </dgm:prSet>
      <dgm:spPr/>
    </dgm:pt>
    <dgm:pt modelId="{F7E4DE14-FCC8-43E2-AEAD-892851C3DD92}" type="pres">
      <dgm:prSet presAssocID="{96262926-A67D-4E4E-9515-5EBC67F0B634}" presName="childComposite" presStyleCnt="0">
        <dgm:presLayoutVars>
          <dgm:chMax val="0"/>
          <dgm:chPref val="0"/>
        </dgm:presLayoutVars>
      </dgm:prSet>
      <dgm:spPr/>
    </dgm:pt>
    <dgm:pt modelId="{2B339316-A8F5-4492-B760-EFDBA93DE00B}" type="pres">
      <dgm:prSet presAssocID="{96262926-A67D-4E4E-9515-5EBC67F0B634}" presName="ChildAccent" presStyleLbl="solidFgAcc1" presStyleIdx="0" presStyleCnt="3" custLinFactNeighborX="-17486" custLinFactNeighborY="-52457"/>
      <dgm:spPr/>
    </dgm:pt>
    <dgm:pt modelId="{F1875778-20CF-4F95-8885-F522E1FC3E86}" type="pres">
      <dgm:prSet presAssocID="{96262926-A67D-4E4E-9515-5EBC67F0B634}" presName="Child" presStyleLbl="revTx" presStyleIdx="1" presStyleCnt="6" custScaleY="51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9040D-13A4-4156-BA44-08BE9C06553B}" type="pres">
      <dgm:prSet presAssocID="{C5146535-FD3D-4589-98A3-623B8DA4B8DB}" presName="root" presStyleCnt="0">
        <dgm:presLayoutVars>
          <dgm:chMax/>
          <dgm:chPref/>
        </dgm:presLayoutVars>
      </dgm:prSet>
      <dgm:spPr/>
    </dgm:pt>
    <dgm:pt modelId="{9D4BA5F9-C4B0-4B88-AEBA-CF5DD7B48AE8}" type="pres">
      <dgm:prSet presAssocID="{C5146535-FD3D-4589-98A3-623B8DA4B8DB}" presName="rootComposite" presStyleCnt="0">
        <dgm:presLayoutVars/>
      </dgm:prSet>
      <dgm:spPr/>
    </dgm:pt>
    <dgm:pt modelId="{27E48C03-7446-4AD9-A749-2A2DFC584FB9}" type="pres">
      <dgm:prSet presAssocID="{C5146535-FD3D-4589-98A3-623B8DA4B8DB}" presName="ParentAccent" presStyleLbl="alignNode1" presStyleIdx="1" presStyleCnt="3"/>
      <dgm:spPr/>
    </dgm:pt>
    <dgm:pt modelId="{46D90479-7553-4DA1-AD0F-D1852C9B0FC9}" type="pres">
      <dgm:prSet presAssocID="{C5146535-FD3D-4589-98A3-623B8DA4B8DB}" presName="ParentSmallAccent" presStyleLbl="fgAcc1" presStyleIdx="1" presStyleCnt="3"/>
      <dgm:spPr/>
    </dgm:pt>
    <dgm:pt modelId="{3FE007D0-97B1-4992-B073-F2CA8E666E12}" type="pres">
      <dgm:prSet presAssocID="{C5146535-FD3D-4589-98A3-623B8DA4B8DB}" presName="Parent" presStyleLbl="revTx" presStyleIdx="2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B73C2-2BE3-494A-B4B4-D49E88C113C6}" type="pres">
      <dgm:prSet presAssocID="{C5146535-FD3D-4589-98A3-623B8DA4B8DB}" presName="childShape" presStyleCnt="0">
        <dgm:presLayoutVars>
          <dgm:chMax val="0"/>
          <dgm:chPref val="0"/>
        </dgm:presLayoutVars>
      </dgm:prSet>
      <dgm:spPr/>
    </dgm:pt>
    <dgm:pt modelId="{F1004ABF-05C5-4E02-BFC0-283287AEECB4}" type="pres">
      <dgm:prSet presAssocID="{E80CA270-6C90-4E17-ACEA-46B56AD54DD1}" presName="childComposite" presStyleCnt="0">
        <dgm:presLayoutVars>
          <dgm:chMax val="0"/>
          <dgm:chPref val="0"/>
        </dgm:presLayoutVars>
      </dgm:prSet>
      <dgm:spPr/>
    </dgm:pt>
    <dgm:pt modelId="{EA5DE94C-25CE-4752-BDC7-0C5F1D1469C4}" type="pres">
      <dgm:prSet presAssocID="{E80CA270-6C90-4E17-ACEA-46B56AD54DD1}" presName="ChildAccent" presStyleLbl="solidFgAcc1" presStyleIdx="1" presStyleCnt="3" custLinFactNeighborX="-11657" custLinFactNeighborY="-40800"/>
      <dgm:spPr/>
    </dgm:pt>
    <dgm:pt modelId="{26A7C4D6-6AF1-4CB5-BF64-9444E40E94FA}" type="pres">
      <dgm:prSet presAssocID="{E80CA270-6C90-4E17-ACEA-46B56AD54DD1}" presName="Child" presStyleLbl="revTx" presStyleIdx="3" presStyleCnt="6" custScaleY="503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C0A91-EFF2-4282-90D5-2D47DC17A46D}" type="pres">
      <dgm:prSet presAssocID="{09C152DA-7620-4852-8162-A77EC3609F3F}" presName="root" presStyleCnt="0">
        <dgm:presLayoutVars>
          <dgm:chMax/>
          <dgm:chPref/>
        </dgm:presLayoutVars>
      </dgm:prSet>
      <dgm:spPr/>
    </dgm:pt>
    <dgm:pt modelId="{0197EDE4-41FB-4C33-A5E4-196B2196EFD3}" type="pres">
      <dgm:prSet presAssocID="{09C152DA-7620-4852-8162-A77EC3609F3F}" presName="rootComposite" presStyleCnt="0">
        <dgm:presLayoutVars/>
      </dgm:prSet>
      <dgm:spPr/>
    </dgm:pt>
    <dgm:pt modelId="{EF608F23-4D05-495E-B515-D4384F07425D}" type="pres">
      <dgm:prSet presAssocID="{09C152DA-7620-4852-8162-A77EC3609F3F}" presName="ParentAccent" presStyleLbl="alignNode1" presStyleIdx="2" presStyleCnt="3"/>
      <dgm:spPr/>
    </dgm:pt>
    <dgm:pt modelId="{25C6D4AB-8E0C-4C9B-861F-1F0E4546F036}" type="pres">
      <dgm:prSet presAssocID="{09C152DA-7620-4852-8162-A77EC3609F3F}" presName="ParentSmallAccent" presStyleLbl="fgAcc1" presStyleIdx="2" presStyleCnt="3"/>
      <dgm:spPr/>
    </dgm:pt>
    <dgm:pt modelId="{352D9682-03DA-49EF-A1C2-EA8350C99487}" type="pres">
      <dgm:prSet presAssocID="{09C152DA-7620-4852-8162-A77EC3609F3F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EBC44-4FB5-46AE-8E7D-244BC0124751}" type="pres">
      <dgm:prSet presAssocID="{09C152DA-7620-4852-8162-A77EC3609F3F}" presName="childShape" presStyleCnt="0">
        <dgm:presLayoutVars>
          <dgm:chMax val="0"/>
          <dgm:chPref val="0"/>
        </dgm:presLayoutVars>
      </dgm:prSet>
      <dgm:spPr/>
    </dgm:pt>
    <dgm:pt modelId="{60BD4065-E110-4265-8E3F-AB6CC8D6A3EC}" type="pres">
      <dgm:prSet presAssocID="{6C8937BE-93F8-4DED-8538-1C601DAEBA66}" presName="childComposite" presStyleCnt="0">
        <dgm:presLayoutVars>
          <dgm:chMax val="0"/>
          <dgm:chPref val="0"/>
        </dgm:presLayoutVars>
      </dgm:prSet>
      <dgm:spPr/>
    </dgm:pt>
    <dgm:pt modelId="{FB4447A8-C8EB-451C-9A7E-A6EB3598BC9B}" type="pres">
      <dgm:prSet presAssocID="{6C8937BE-93F8-4DED-8538-1C601DAEBA66}" presName="ChildAccent" presStyleLbl="solidFgAcc1" presStyleIdx="2" presStyleCnt="3"/>
      <dgm:spPr/>
    </dgm:pt>
    <dgm:pt modelId="{ACB6034D-94ED-4BB7-A052-EC3267C89857}" type="pres">
      <dgm:prSet presAssocID="{6C8937BE-93F8-4DED-8538-1C601DAEBA66}" presName="Child" presStyleLbl="revTx" presStyleIdx="5" presStyleCnt="6" custScaleY="487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F857E-7408-4941-91E4-293B0F59EEF7}" srcId="{6A70FD8F-0050-42E3-8B3A-6ED7CFB9852E}" destId="{C5146535-FD3D-4589-98A3-623B8DA4B8DB}" srcOrd="1" destOrd="0" parTransId="{20848F78-EC70-4162-96CE-CC68006930F0}" sibTransId="{7A3CCAF8-AC3A-401E-AEDD-44BBC1AA9C31}"/>
    <dgm:cxn modelId="{E367A469-A20D-48B1-A7C3-8493FE42C411}" type="presOf" srcId="{96262926-A67D-4E4E-9515-5EBC67F0B634}" destId="{F1875778-20CF-4F95-8885-F522E1FC3E86}" srcOrd="0" destOrd="0" presId="urn:microsoft.com/office/officeart/2008/layout/SquareAccentList"/>
    <dgm:cxn modelId="{E666E1AE-287F-4F5D-B9F8-D0CDFFD3645A}" type="presOf" srcId="{E80CA270-6C90-4E17-ACEA-46B56AD54DD1}" destId="{26A7C4D6-6AF1-4CB5-BF64-9444E40E94FA}" srcOrd="0" destOrd="0" presId="urn:microsoft.com/office/officeart/2008/layout/SquareAccentList"/>
    <dgm:cxn modelId="{B9749FE7-1DF3-4B45-8E86-BE80868FF727}" type="presOf" srcId="{6A70FD8F-0050-42E3-8B3A-6ED7CFB9852E}" destId="{9ACA5FDF-0A11-46E3-8E5E-4D3781ACDB85}" srcOrd="0" destOrd="0" presId="urn:microsoft.com/office/officeart/2008/layout/SquareAccentList"/>
    <dgm:cxn modelId="{63F682A9-B199-4F00-B137-D9EBB08E0E94}" type="presOf" srcId="{8DB5D7D5-6A1C-4ABC-8850-759A9D876047}" destId="{7A5EDB42-5A7D-4A70-99C8-39C5E3F97286}" srcOrd="0" destOrd="0" presId="urn:microsoft.com/office/officeart/2008/layout/SquareAccentList"/>
    <dgm:cxn modelId="{882BB860-7B83-4482-8A4B-3C8E6B90DC14}" type="presOf" srcId="{6C8937BE-93F8-4DED-8538-1C601DAEBA66}" destId="{ACB6034D-94ED-4BB7-A052-EC3267C89857}" srcOrd="0" destOrd="0" presId="urn:microsoft.com/office/officeart/2008/layout/SquareAccentList"/>
    <dgm:cxn modelId="{D17AD625-11A1-4139-95CD-AC99E8DFFF46}" type="presOf" srcId="{09C152DA-7620-4852-8162-A77EC3609F3F}" destId="{352D9682-03DA-49EF-A1C2-EA8350C99487}" srcOrd="0" destOrd="0" presId="urn:microsoft.com/office/officeart/2008/layout/SquareAccentList"/>
    <dgm:cxn modelId="{C5202EE1-10E9-4076-9D55-9E0CF8B152AF}" srcId="{6A70FD8F-0050-42E3-8B3A-6ED7CFB9852E}" destId="{8DB5D7D5-6A1C-4ABC-8850-759A9D876047}" srcOrd="0" destOrd="0" parTransId="{D8874F40-D7B0-41DE-BB6F-A6014FEAB2D7}" sibTransId="{BD6E0A2E-99C8-4F5A-971A-CD211D1099FF}"/>
    <dgm:cxn modelId="{FAA8D3DD-12E8-457D-9144-B037C5678347}" srcId="{09C152DA-7620-4852-8162-A77EC3609F3F}" destId="{6C8937BE-93F8-4DED-8538-1C601DAEBA66}" srcOrd="0" destOrd="0" parTransId="{77D169C6-D77F-456D-B18B-D7BE016AD87A}" sibTransId="{A97BE953-FA9D-4BA6-A92C-494DB1F3BA59}"/>
    <dgm:cxn modelId="{23ECAC8B-17A4-4883-AA0E-06D66B7E788A}" srcId="{6A70FD8F-0050-42E3-8B3A-6ED7CFB9852E}" destId="{09C152DA-7620-4852-8162-A77EC3609F3F}" srcOrd="2" destOrd="0" parTransId="{9F6D14C0-6C82-4CBD-8D6D-B0E117B6F2ED}" sibTransId="{0AE8D36D-0F0F-4206-AE39-0A2D73987B68}"/>
    <dgm:cxn modelId="{69D464B9-542C-48F8-97C7-71DD4B6061FC}" type="presOf" srcId="{C5146535-FD3D-4589-98A3-623B8DA4B8DB}" destId="{3FE007D0-97B1-4992-B073-F2CA8E666E12}" srcOrd="0" destOrd="0" presId="urn:microsoft.com/office/officeart/2008/layout/SquareAccentList"/>
    <dgm:cxn modelId="{8C5B110A-FBC3-4CBF-BED2-413E87D4DAD5}" srcId="{8DB5D7D5-6A1C-4ABC-8850-759A9D876047}" destId="{96262926-A67D-4E4E-9515-5EBC67F0B634}" srcOrd="0" destOrd="0" parTransId="{EC74E552-C501-4B0E-9400-E8B410F53D50}" sibTransId="{1DA7ACEB-F642-43C1-BCB5-F580B9B985B9}"/>
    <dgm:cxn modelId="{2DC28DF8-5C1B-4F53-A4C1-D5B63FB54BAF}" srcId="{C5146535-FD3D-4589-98A3-623B8DA4B8DB}" destId="{E80CA270-6C90-4E17-ACEA-46B56AD54DD1}" srcOrd="0" destOrd="0" parTransId="{7EEC8067-96EF-4BE0-8BE3-BA59ED78A31F}" sibTransId="{1AFE46E5-6B07-4894-8ECB-21BD7E7B8AF1}"/>
    <dgm:cxn modelId="{4E082CD6-FFD1-49D1-A83C-258C6BC57CE2}" type="presParOf" srcId="{9ACA5FDF-0A11-46E3-8E5E-4D3781ACDB85}" destId="{2321E33D-98D3-47DD-BD5D-3606483C5CA5}" srcOrd="0" destOrd="0" presId="urn:microsoft.com/office/officeart/2008/layout/SquareAccentList"/>
    <dgm:cxn modelId="{98E56C90-B3C1-43AF-8AF2-FF011F80C7BD}" type="presParOf" srcId="{2321E33D-98D3-47DD-BD5D-3606483C5CA5}" destId="{B96F9500-0052-4AEC-B1E0-2E7E05059F35}" srcOrd="0" destOrd="0" presId="urn:microsoft.com/office/officeart/2008/layout/SquareAccentList"/>
    <dgm:cxn modelId="{2A50FAB0-EE76-442D-AACB-DDD35221DB82}" type="presParOf" srcId="{B96F9500-0052-4AEC-B1E0-2E7E05059F35}" destId="{33C0A083-B88D-4FF0-AE69-8DB658126CBC}" srcOrd="0" destOrd="0" presId="urn:microsoft.com/office/officeart/2008/layout/SquareAccentList"/>
    <dgm:cxn modelId="{08198859-1FCC-49C6-B985-42542CA631CB}" type="presParOf" srcId="{B96F9500-0052-4AEC-B1E0-2E7E05059F35}" destId="{BFF55A03-3D4D-420F-9566-0DAD758EA784}" srcOrd="1" destOrd="0" presId="urn:microsoft.com/office/officeart/2008/layout/SquareAccentList"/>
    <dgm:cxn modelId="{3A719E0B-E88C-4F93-9D58-A1FDEE705CA9}" type="presParOf" srcId="{B96F9500-0052-4AEC-B1E0-2E7E05059F35}" destId="{7A5EDB42-5A7D-4A70-99C8-39C5E3F97286}" srcOrd="2" destOrd="0" presId="urn:microsoft.com/office/officeart/2008/layout/SquareAccentList"/>
    <dgm:cxn modelId="{6EF646AE-40D2-4A3D-8F00-03A6EB8CED62}" type="presParOf" srcId="{2321E33D-98D3-47DD-BD5D-3606483C5CA5}" destId="{551791BC-4E7B-4A5F-B333-26562FFAAB36}" srcOrd="1" destOrd="0" presId="urn:microsoft.com/office/officeart/2008/layout/SquareAccentList"/>
    <dgm:cxn modelId="{D3D44CCD-7869-4176-A219-1853634B0A90}" type="presParOf" srcId="{551791BC-4E7B-4A5F-B333-26562FFAAB36}" destId="{F7E4DE14-FCC8-43E2-AEAD-892851C3DD92}" srcOrd="0" destOrd="0" presId="urn:microsoft.com/office/officeart/2008/layout/SquareAccentList"/>
    <dgm:cxn modelId="{88F82ED2-8DB4-4D94-8075-ACB5FB769061}" type="presParOf" srcId="{F7E4DE14-FCC8-43E2-AEAD-892851C3DD92}" destId="{2B339316-A8F5-4492-B760-EFDBA93DE00B}" srcOrd="0" destOrd="0" presId="urn:microsoft.com/office/officeart/2008/layout/SquareAccentList"/>
    <dgm:cxn modelId="{6814DC12-4467-440C-8DBA-B25A95C07774}" type="presParOf" srcId="{F7E4DE14-FCC8-43E2-AEAD-892851C3DD92}" destId="{F1875778-20CF-4F95-8885-F522E1FC3E86}" srcOrd="1" destOrd="0" presId="urn:microsoft.com/office/officeart/2008/layout/SquareAccentList"/>
    <dgm:cxn modelId="{3697D640-C813-4EB7-A67C-9804E3D523CA}" type="presParOf" srcId="{9ACA5FDF-0A11-46E3-8E5E-4D3781ACDB85}" destId="{E9A9040D-13A4-4156-BA44-08BE9C06553B}" srcOrd="1" destOrd="0" presId="urn:microsoft.com/office/officeart/2008/layout/SquareAccentList"/>
    <dgm:cxn modelId="{8B1DCB88-4A64-4CDE-AFF7-B2C741136B37}" type="presParOf" srcId="{E9A9040D-13A4-4156-BA44-08BE9C06553B}" destId="{9D4BA5F9-C4B0-4B88-AEBA-CF5DD7B48AE8}" srcOrd="0" destOrd="0" presId="urn:microsoft.com/office/officeart/2008/layout/SquareAccentList"/>
    <dgm:cxn modelId="{A9FD54B2-F845-446E-8851-3066DD4B7A59}" type="presParOf" srcId="{9D4BA5F9-C4B0-4B88-AEBA-CF5DD7B48AE8}" destId="{27E48C03-7446-4AD9-A749-2A2DFC584FB9}" srcOrd="0" destOrd="0" presId="urn:microsoft.com/office/officeart/2008/layout/SquareAccentList"/>
    <dgm:cxn modelId="{DD5D18B7-F435-4E81-8E3A-D6B52E59105C}" type="presParOf" srcId="{9D4BA5F9-C4B0-4B88-AEBA-CF5DD7B48AE8}" destId="{46D90479-7553-4DA1-AD0F-D1852C9B0FC9}" srcOrd="1" destOrd="0" presId="urn:microsoft.com/office/officeart/2008/layout/SquareAccentList"/>
    <dgm:cxn modelId="{68563C28-7556-4E53-BA07-A70A1F102F9A}" type="presParOf" srcId="{9D4BA5F9-C4B0-4B88-AEBA-CF5DD7B48AE8}" destId="{3FE007D0-97B1-4992-B073-F2CA8E666E12}" srcOrd="2" destOrd="0" presId="urn:microsoft.com/office/officeart/2008/layout/SquareAccentList"/>
    <dgm:cxn modelId="{02E3E2B5-5253-4456-8153-AD8999896018}" type="presParOf" srcId="{E9A9040D-13A4-4156-BA44-08BE9C06553B}" destId="{D1EB73C2-2BE3-494A-B4B4-D49E88C113C6}" srcOrd="1" destOrd="0" presId="urn:microsoft.com/office/officeart/2008/layout/SquareAccentList"/>
    <dgm:cxn modelId="{2C60AD1B-B92D-4918-ABAD-BD8E1DAE1FA3}" type="presParOf" srcId="{D1EB73C2-2BE3-494A-B4B4-D49E88C113C6}" destId="{F1004ABF-05C5-4E02-BFC0-283287AEECB4}" srcOrd="0" destOrd="0" presId="urn:microsoft.com/office/officeart/2008/layout/SquareAccentList"/>
    <dgm:cxn modelId="{B7F58FD8-428B-4FB0-A7DC-96BA6A1482FF}" type="presParOf" srcId="{F1004ABF-05C5-4E02-BFC0-283287AEECB4}" destId="{EA5DE94C-25CE-4752-BDC7-0C5F1D1469C4}" srcOrd="0" destOrd="0" presId="urn:microsoft.com/office/officeart/2008/layout/SquareAccentList"/>
    <dgm:cxn modelId="{00B3F4B2-5D77-4F17-8C41-27FAFB0D8FD0}" type="presParOf" srcId="{F1004ABF-05C5-4E02-BFC0-283287AEECB4}" destId="{26A7C4D6-6AF1-4CB5-BF64-9444E40E94FA}" srcOrd="1" destOrd="0" presId="urn:microsoft.com/office/officeart/2008/layout/SquareAccentList"/>
    <dgm:cxn modelId="{53031CC0-F9D5-4698-AEEF-BD9CE707ECC1}" type="presParOf" srcId="{9ACA5FDF-0A11-46E3-8E5E-4D3781ACDB85}" destId="{569C0A91-EFF2-4282-90D5-2D47DC17A46D}" srcOrd="2" destOrd="0" presId="urn:microsoft.com/office/officeart/2008/layout/SquareAccentList"/>
    <dgm:cxn modelId="{81DC8EC9-BE63-40E2-8995-1240A4CE1733}" type="presParOf" srcId="{569C0A91-EFF2-4282-90D5-2D47DC17A46D}" destId="{0197EDE4-41FB-4C33-A5E4-196B2196EFD3}" srcOrd="0" destOrd="0" presId="urn:microsoft.com/office/officeart/2008/layout/SquareAccentList"/>
    <dgm:cxn modelId="{487E76F8-23E9-4D4A-9C9B-76AED12F13CB}" type="presParOf" srcId="{0197EDE4-41FB-4C33-A5E4-196B2196EFD3}" destId="{EF608F23-4D05-495E-B515-D4384F07425D}" srcOrd="0" destOrd="0" presId="urn:microsoft.com/office/officeart/2008/layout/SquareAccentList"/>
    <dgm:cxn modelId="{E0C81575-CD9C-4A54-A892-140777A1B6BC}" type="presParOf" srcId="{0197EDE4-41FB-4C33-A5E4-196B2196EFD3}" destId="{25C6D4AB-8E0C-4C9B-861F-1F0E4546F036}" srcOrd="1" destOrd="0" presId="urn:microsoft.com/office/officeart/2008/layout/SquareAccentList"/>
    <dgm:cxn modelId="{9FFA38AE-0FE8-45D0-9554-B9161C7D189B}" type="presParOf" srcId="{0197EDE4-41FB-4C33-A5E4-196B2196EFD3}" destId="{352D9682-03DA-49EF-A1C2-EA8350C99487}" srcOrd="2" destOrd="0" presId="urn:microsoft.com/office/officeart/2008/layout/SquareAccentList"/>
    <dgm:cxn modelId="{5003F4CE-4830-4B79-9CA1-E94E6FE7D7ED}" type="presParOf" srcId="{569C0A91-EFF2-4282-90D5-2D47DC17A46D}" destId="{034EBC44-4FB5-46AE-8E7D-244BC0124751}" srcOrd="1" destOrd="0" presId="urn:microsoft.com/office/officeart/2008/layout/SquareAccentList"/>
    <dgm:cxn modelId="{00D940B5-9CD2-4AE3-AF35-D575975880D5}" type="presParOf" srcId="{034EBC44-4FB5-46AE-8E7D-244BC0124751}" destId="{60BD4065-E110-4265-8E3F-AB6CC8D6A3EC}" srcOrd="0" destOrd="0" presId="urn:microsoft.com/office/officeart/2008/layout/SquareAccentList"/>
    <dgm:cxn modelId="{2ACFCFAC-1B14-40A5-BC2B-40747AA086E4}" type="presParOf" srcId="{60BD4065-E110-4265-8E3F-AB6CC8D6A3EC}" destId="{FB4447A8-C8EB-451C-9A7E-A6EB3598BC9B}" srcOrd="0" destOrd="0" presId="urn:microsoft.com/office/officeart/2008/layout/SquareAccentList"/>
    <dgm:cxn modelId="{3AF89D58-4B12-4ED9-B05C-3FA82282FD4E}" type="presParOf" srcId="{60BD4065-E110-4265-8E3F-AB6CC8D6A3EC}" destId="{ACB6034D-94ED-4BB7-A052-EC3267C898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CB5E6-420A-4D65-8F56-5FFE56B05941}">
      <dsp:nvSpPr>
        <dsp:cNvPr id="0" name=""/>
        <dsp:cNvSpPr/>
      </dsp:nvSpPr>
      <dsp:spPr>
        <a:xfrm>
          <a:off x="614510" y="1906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Hrana</a:t>
          </a:r>
        </a:p>
      </dsp:txBody>
      <dsp:txXfrm>
        <a:off x="614510" y="1906"/>
        <a:ext cx="1814986" cy="1088992"/>
      </dsp:txXfrm>
    </dsp:sp>
    <dsp:sp modelId="{A6B35F8E-395A-4CCC-86EA-A81B1AE23D26}">
      <dsp:nvSpPr>
        <dsp:cNvPr id="0" name=""/>
        <dsp:cNvSpPr/>
      </dsp:nvSpPr>
      <dsp:spPr>
        <a:xfrm>
          <a:off x="2610995" y="1906"/>
          <a:ext cx="1814986" cy="1088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Stanarina</a:t>
          </a:r>
        </a:p>
      </dsp:txBody>
      <dsp:txXfrm>
        <a:off x="2610995" y="1906"/>
        <a:ext cx="1814986" cy="1088992"/>
      </dsp:txXfrm>
    </dsp:sp>
    <dsp:sp modelId="{D1BC7D4B-B4F7-48E9-988D-DF2C7BA5308E}">
      <dsp:nvSpPr>
        <dsp:cNvPr id="0" name=""/>
        <dsp:cNvSpPr/>
      </dsp:nvSpPr>
      <dsp:spPr>
        <a:xfrm>
          <a:off x="4659934" y="0"/>
          <a:ext cx="1814986" cy="108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Režije</a:t>
          </a:r>
        </a:p>
      </dsp:txBody>
      <dsp:txXfrm>
        <a:off x="4659934" y="0"/>
        <a:ext cx="1814986" cy="1088992"/>
      </dsp:txXfrm>
    </dsp:sp>
    <dsp:sp modelId="{7124296E-6BFE-4B4E-8531-C9ADBE635CD4}">
      <dsp:nvSpPr>
        <dsp:cNvPr id="0" name=""/>
        <dsp:cNvSpPr/>
      </dsp:nvSpPr>
      <dsp:spPr>
        <a:xfrm>
          <a:off x="6603967" y="1906"/>
          <a:ext cx="1814986" cy="1088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Školarina</a:t>
          </a:r>
        </a:p>
      </dsp:txBody>
      <dsp:txXfrm>
        <a:off x="6603967" y="1906"/>
        <a:ext cx="1814986" cy="1088992"/>
      </dsp:txXfrm>
    </dsp:sp>
    <dsp:sp modelId="{562E11F4-0202-4603-908D-132817194FBB}">
      <dsp:nvSpPr>
        <dsp:cNvPr id="0" name=""/>
        <dsp:cNvSpPr/>
      </dsp:nvSpPr>
      <dsp:spPr>
        <a:xfrm>
          <a:off x="8600452" y="1906"/>
          <a:ext cx="1814986" cy="1088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 smtClean="0"/>
            <a:t>Prijevoz</a:t>
          </a:r>
          <a:endParaRPr lang="hr-BA" sz="3000" kern="1200" dirty="0"/>
        </a:p>
      </dsp:txBody>
      <dsp:txXfrm>
        <a:off x="8600452" y="1906"/>
        <a:ext cx="1814986" cy="1088992"/>
      </dsp:txXfrm>
    </dsp:sp>
    <dsp:sp modelId="{B78846FF-A3FC-40FC-9A53-F54C13BAFFCE}">
      <dsp:nvSpPr>
        <dsp:cNvPr id="0" name=""/>
        <dsp:cNvSpPr/>
      </dsp:nvSpPr>
      <dsp:spPr>
        <a:xfrm>
          <a:off x="462341" y="1272397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Odjeća i obuća</a:t>
          </a:r>
        </a:p>
      </dsp:txBody>
      <dsp:txXfrm>
        <a:off x="462341" y="1272397"/>
        <a:ext cx="1814986" cy="1088992"/>
      </dsp:txXfrm>
    </dsp:sp>
    <dsp:sp modelId="{B14A2415-7B81-4CB9-BCEF-14B8D8B215E5}">
      <dsp:nvSpPr>
        <dsp:cNvPr id="0" name=""/>
        <dsp:cNvSpPr/>
      </dsp:nvSpPr>
      <dsp:spPr>
        <a:xfrm>
          <a:off x="2458827" y="1272397"/>
          <a:ext cx="1814986" cy="1088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Računar</a:t>
          </a:r>
        </a:p>
      </dsp:txBody>
      <dsp:txXfrm>
        <a:off x="2458827" y="1272397"/>
        <a:ext cx="1814986" cy="1088992"/>
      </dsp:txXfrm>
    </dsp:sp>
    <dsp:sp modelId="{1070FE26-F537-4B96-9113-B65DA796EEDB}">
      <dsp:nvSpPr>
        <dsp:cNvPr id="0" name=""/>
        <dsp:cNvSpPr/>
      </dsp:nvSpPr>
      <dsp:spPr>
        <a:xfrm>
          <a:off x="4455313" y="1272397"/>
          <a:ext cx="1814986" cy="108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Knjige</a:t>
          </a:r>
        </a:p>
      </dsp:txBody>
      <dsp:txXfrm>
        <a:off x="4455313" y="1272397"/>
        <a:ext cx="1814986" cy="1088992"/>
      </dsp:txXfrm>
    </dsp:sp>
    <dsp:sp modelId="{49FBE67D-F661-49B1-BEBF-0493E4E9835F}">
      <dsp:nvSpPr>
        <dsp:cNvPr id="0" name=""/>
        <dsp:cNvSpPr/>
      </dsp:nvSpPr>
      <dsp:spPr>
        <a:xfrm>
          <a:off x="6451798" y="1272397"/>
          <a:ext cx="1814986" cy="1088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Zabava</a:t>
          </a:r>
        </a:p>
      </dsp:txBody>
      <dsp:txXfrm>
        <a:off x="6451798" y="1272397"/>
        <a:ext cx="1814986" cy="1088992"/>
      </dsp:txXfrm>
    </dsp:sp>
    <dsp:sp modelId="{B8E07228-A5E2-43E1-B7E9-750CE2550E67}">
      <dsp:nvSpPr>
        <dsp:cNvPr id="0" name=""/>
        <dsp:cNvSpPr/>
      </dsp:nvSpPr>
      <dsp:spPr>
        <a:xfrm>
          <a:off x="8448284" y="1272397"/>
          <a:ext cx="2119323" cy="10889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Ljetovanje</a:t>
          </a:r>
        </a:p>
      </dsp:txBody>
      <dsp:txXfrm>
        <a:off x="8448284" y="1272397"/>
        <a:ext cx="2119323" cy="1088992"/>
      </dsp:txXfrm>
    </dsp:sp>
    <dsp:sp modelId="{F0C5D2B9-74F7-429C-A055-CA834A64D242}">
      <dsp:nvSpPr>
        <dsp:cNvPr id="0" name=""/>
        <dsp:cNvSpPr/>
      </dsp:nvSpPr>
      <dsp:spPr>
        <a:xfrm>
          <a:off x="4607481" y="2542888"/>
          <a:ext cx="1814986" cy="10889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3000" kern="1200" dirty="0"/>
            <a:t>Ostalo</a:t>
          </a:r>
        </a:p>
      </dsp:txBody>
      <dsp:txXfrm>
        <a:off x="4607481" y="2542888"/>
        <a:ext cx="1814986" cy="1088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876D-741C-40BC-AD87-C24F48D75D91}">
      <dsp:nvSpPr>
        <dsp:cNvPr id="0" name=""/>
        <dsp:cNvSpPr/>
      </dsp:nvSpPr>
      <dsp:spPr>
        <a:xfrm>
          <a:off x="1056378" y="0"/>
          <a:ext cx="8990123" cy="42649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PRORAČUN </a:t>
          </a: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KAO NAČIN KONTROLE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imamo uvid i organiziramo </a:t>
          </a:r>
          <a:r>
            <a:rPr lang="hr-BA" sz="2000" kern="1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osobne financijske </a:t>
          </a: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tokove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kontroliramo potrošnju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projiciramo ciljeve, organiziramo njihovu realizaciju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Pomaže da novac radi za naše potrebe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BA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72951" y="624590"/>
        <a:ext cx="6356977" cy="3015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97B70-8198-4674-B003-3EF6155D541B}">
      <dsp:nvSpPr>
        <dsp:cNvPr id="0" name=""/>
        <dsp:cNvSpPr/>
      </dsp:nvSpPr>
      <dsp:spPr>
        <a:xfrm>
          <a:off x="827246" y="2750"/>
          <a:ext cx="2929830" cy="1757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/>
            <a:t>Troškovi školovanja</a:t>
          </a:r>
          <a:endParaRPr lang="en-US" sz="3600" kern="1200"/>
        </a:p>
      </dsp:txBody>
      <dsp:txXfrm>
        <a:off x="827246" y="2750"/>
        <a:ext cx="2929830" cy="1757898"/>
      </dsp:txXfrm>
    </dsp:sp>
    <dsp:sp modelId="{8311E19F-42CF-45DE-AF22-CA550F653A76}">
      <dsp:nvSpPr>
        <dsp:cNvPr id="0" name=""/>
        <dsp:cNvSpPr/>
      </dsp:nvSpPr>
      <dsp:spPr>
        <a:xfrm>
          <a:off x="4050059" y="2750"/>
          <a:ext cx="2929830" cy="1757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/>
            <a:t>Kupovina  stvari</a:t>
          </a:r>
          <a:endParaRPr lang="en-US" sz="3600" kern="1200" dirty="0"/>
        </a:p>
      </dsp:txBody>
      <dsp:txXfrm>
        <a:off x="4050059" y="2750"/>
        <a:ext cx="2929830" cy="1757898"/>
      </dsp:txXfrm>
    </dsp:sp>
    <dsp:sp modelId="{F57C86A4-B809-4562-8735-5C8431F05049}">
      <dsp:nvSpPr>
        <dsp:cNvPr id="0" name=""/>
        <dsp:cNvSpPr/>
      </dsp:nvSpPr>
      <dsp:spPr>
        <a:xfrm>
          <a:off x="7272873" y="2750"/>
          <a:ext cx="2929830" cy="17578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/>
            <a:t>Putovanje</a:t>
          </a:r>
          <a:endParaRPr lang="en-US" sz="3600" kern="1200" dirty="0"/>
        </a:p>
      </dsp:txBody>
      <dsp:txXfrm>
        <a:off x="7272873" y="2750"/>
        <a:ext cx="2929830" cy="1757898"/>
      </dsp:txXfrm>
    </dsp:sp>
    <dsp:sp modelId="{DD5D425D-5151-485C-8B9D-2F9FF4DEE6B9}">
      <dsp:nvSpPr>
        <dsp:cNvPr id="0" name=""/>
        <dsp:cNvSpPr/>
      </dsp:nvSpPr>
      <dsp:spPr>
        <a:xfrm>
          <a:off x="2438653" y="2053632"/>
          <a:ext cx="2929830" cy="1757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/>
            <a:t>Kupovina stvari za obrt</a:t>
          </a:r>
          <a:endParaRPr lang="en-US" sz="3600" kern="1200"/>
        </a:p>
      </dsp:txBody>
      <dsp:txXfrm>
        <a:off x="2438653" y="2053632"/>
        <a:ext cx="2929830" cy="1757898"/>
      </dsp:txXfrm>
    </dsp:sp>
    <dsp:sp modelId="{7EBF49C9-AC1A-4FF5-B27C-C5BA0D1138F0}">
      <dsp:nvSpPr>
        <dsp:cNvPr id="0" name=""/>
        <dsp:cNvSpPr/>
      </dsp:nvSpPr>
      <dsp:spPr>
        <a:xfrm>
          <a:off x="5661466" y="2053632"/>
          <a:ext cx="2929830" cy="17578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600" kern="1200" dirty="0"/>
            <a:t>Troškovi </a:t>
          </a:r>
          <a:r>
            <a:rPr lang="bs-Latn-BA" sz="3600" kern="1200" dirty="0" smtClean="0"/>
            <a:t>stjecanja </a:t>
          </a:r>
          <a:r>
            <a:rPr lang="bs-Latn-BA" sz="3600" kern="1200" dirty="0"/>
            <a:t>novih vještina </a:t>
          </a:r>
          <a:endParaRPr lang="en-US" sz="3600" kern="1200" dirty="0"/>
        </a:p>
      </dsp:txBody>
      <dsp:txXfrm>
        <a:off x="5661466" y="2053632"/>
        <a:ext cx="2929830" cy="1757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0A083-B88D-4FF0-AE69-8DB658126CBC}">
      <dsp:nvSpPr>
        <dsp:cNvPr id="0" name=""/>
        <dsp:cNvSpPr/>
      </dsp:nvSpPr>
      <dsp:spPr>
        <a:xfrm>
          <a:off x="717693" y="654112"/>
          <a:ext cx="3095020" cy="3641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55A03-3D4D-420F-9566-0DAD758EA784}">
      <dsp:nvSpPr>
        <dsp:cNvPr id="0" name=""/>
        <dsp:cNvSpPr/>
      </dsp:nvSpPr>
      <dsp:spPr>
        <a:xfrm>
          <a:off x="717693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DB42-5A7D-4A70-99C8-39C5E3F97286}">
      <dsp:nvSpPr>
        <dsp:cNvPr id="0" name=""/>
        <dsp:cNvSpPr/>
      </dsp:nvSpPr>
      <dsp:spPr>
        <a:xfrm>
          <a:off x="717693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Kratkoročni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do 1 godine</a:t>
          </a:r>
          <a:endParaRPr lang="en-US" sz="1900" kern="1200" dirty="0"/>
        </a:p>
      </dsp:txBody>
      <dsp:txXfrm>
        <a:off x="717693" y="0"/>
        <a:ext cx="3095020" cy="654112"/>
      </dsp:txXfrm>
    </dsp:sp>
    <dsp:sp modelId="{2B339316-A8F5-4492-B760-EFDBA93DE00B}">
      <dsp:nvSpPr>
        <dsp:cNvPr id="0" name=""/>
        <dsp:cNvSpPr/>
      </dsp:nvSpPr>
      <dsp:spPr>
        <a:xfrm>
          <a:off x="677936" y="2294780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5778-20CF-4F95-8885-F522E1FC3E86}">
      <dsp:nvSpPr>
        <dsp:cNvPr id="0" name=""/>
        <dsp:cNvSpPr/>
      </dsp:nvSpPr>
      <dsp:spPr>
        <a:xfrm>
          <a:off x="934344" y="1169544"/>
          <a:ext cx="2878368" cy="271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BA" sz="20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Plaćanje računa na vrijeme, posjećivanje novog restorana, odlazak na koncert</a:t>
          </a:r>
          <a:r>
            <a:rPr kumimoji="0" lang="hr-BA" sz="2000" kern="1200" baseline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kumimoji="0" lang="hr-BA" sz="2000" kern="120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kupovina </a:t>
          </a:r>
          <a:r>
            <a:rPr kumimoji="0" lang="hr-BA" sz="20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odjevnog predmeta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4344" y="1169544"/>
        <a:ext cx="2878368" cy="2716374"/>
      </dsp:txXfrm>
    </dsp:sp>
    <dsp:sp modelId="{27E48C03-7446-4AD9-A749-2A2DFC584FB9}">
      <dsp:nvSpPr>
        <dsp:cNvPr id="0" name=""/>
        <dsp:cNvSpPr/>
      </dsp:nvSpPr>
      <dsp:spPr>
        <a:xfrm>
          <a:off x="3967464" y="654112"/>
          <a:ext cx="3095020" cy="364120"/>
        </a:xfrm>
        <a:prstGeom prst="rect">
          <a:avLst/>
        </a:prstGeom>
        <a:solidFill>
          <a:schemeClr val="accent1">
            <a:shade val="80000"/>
            <a:hueOff val="223096"/>
            <a:satOff val="-4529"/>
            <a:lumOff val="15339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90479-7553-4DA1-AD0F-D1852C9B0FC9}">
      <dsp:nvSpPr>
        <dsp:cNvPr id="0" name=""/>
        <dsp:cNvSpPr/>
      </dsp:nvSpPr>
      <dsp:spPr>
        <a:xfrm>
          <a:off x="3967464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007D0-97B1-4992-B073-F2CA8E666E12}">
      <dsp:nvSpPr>
        <dsp:cNvPr id="0" name=""/>
        <dsp:cNvSpPr/>
      </dsp:nvSpPr>
      <dsp:spPr>
        <a:xfrm>
          <a:off x="3967464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Srednjoročni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od 1-5 godine</a:t>
          </a:r>
          <a:endParaRPr lang="en-US" sz="1900" kern="1200" dirty="0"/>
        </a:p>
      </dsp:txBody>
      <dsp:txXfrm>
        <a:off x="3967464" y="0"/>
        <a:ext cx="3095020" cy="654112"/>
      </dsp:txXfrm>
    </dsp:sp>
    <dsp:sp modelId="{EA5DE94C-25CE-4752-BDC7-0C5F1D1469C4}">
      <dsp:nvSpPr>
        <dsp:cNvPr id="0" name=""/>
        <dsp:cNvSpPr/>
      </dsp:nvSpPr>
      <dsp:spPr>
        <a:xfrm>
          <a:off x="3940960" y="2296499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7C4D6-6AF1-4CB5-BF64-9444E40E94FA}">
      <dsp:nvSpPr>
        <dsp:cNvPr id="0" name=""/>
        <dsp:cNvSpPr/>
      </dsp:nvSpPr>
      <dsp:spPr>
        <a:xfrm>
          <a:off x="4184116" y="1169544"/>
          <a:ext cx="2878368" cy="266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Ljetovanje sa prijateljima, 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nabava </a:t>
          </a: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novog računara, upis novog 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tečaja </a:t>
          </a: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za 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stjecanje </a:t>
          </a: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vještine, studentska/učenička razmjena</a:t>
          </a:r>
          <a:endParaRPr lang="en-US" sz="1800" kern="1200" dirty="0"/>
        </a:p>
      </dsp:txBody>
      <dsp:txXfrm>
        <a:off x="4184116" y="1169544"/>
        <a:ext cx="2878368" cy="2666804"/>
      </dsp:txXfrm>
    </dsp:sp>
    <dsp:sp modelId="{EF608F23-4D05-495E-B515-D4384F07425D}">
      <dsp:nvSpPr>
        <dsp:cNvPr id="0" name=""/>
        <dsp:cNvSpPr/>
      </dsp:nvSpPr>
      <dsp:spPr>
        <a:xfrm>
          <a:off x="7217236" y="654112"/>
          <a:ext cx="3095020" cy="364120"/>
        </a:xfrm>
        <a:prstGeom prst="rect">
          <a:avLst/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D4AB-8E0C-4C9B-861F-1F0E4546F036}">
      <dsp:nvSpPr>
        <dsp:cNvPr id="0" name=""/>
        <dsp:cNvSpPr/>
      </dsp:nvSpPr>
      <dsp:spPr>
        <a:xfrm>
          <a:off x="7217236" y="790861"/>
          <a:ext cx="227371" cy="22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D9682-03DA-49EF-A1C2-EA8350C99487}">
      <dsp:nvSpPr>
        <dsp:cNvPr id="0" name=""/>
        <dsp:cNvSpPr/>
      </dsp:nvSpPr>
      <dsp:spPr>
        <a:xfrm>
          <a:off x="7217236" y="0"/>
          <a:ext cx="3095020" cy="65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Dugoročni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900" kern="1200" dirty="0"/>
            <a:t>preko 5 godina</a:t>
          </a:r>
          <a:endParaRPr lang="en-US" sz="1900" kern="1200" dirty="0"/>
        </a:p>
      </dsp:txBody>
      <dsp:txXfrm>
        <a:off x="7217236" y="0"/>
        <a:ext cx="3095020" cy="654112"/>
      </dsp:txXfrm>
    </dsp:sp>
    <dsp:sp modelId="{FB4447A8-C8EB-451C-9A7E-A6EB3598BC9B}">
      <dsp:nvSpPr>
        <dsp:cNvPr id="0" name=""/>
        <dsp:cNvSpPr/>
      </dsp:nvSpPr>
      <dsp:spPr>
        <a:xfrm>
          <a:off x="7217236" y="2348908"/>
          <a:ext cx="227365" cy="227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6034D-94ED-4BB7-A052-EC3267C89857}">
      <dsp:nvSpPr>
        <dsp:cNvPr id="0" name=""/>
        <dsp:cNvSpPr/>
      </dsp:nvSpPr>
      <dsp:spPr>
        <a:xfrm>
          <a:off x="7433887" y="1169544"/>
          <a:ext cx="2878368" cy="25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Kupovina automobila, ulaganje u studij, sredstva za obrt ili unapređenje poslovanja,  štednja za kupovinu </a:t>
          </a:r>
          <a:r>
            <a:rPr kumimoji="0" lang="hr-BA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vlastitoga </a:t>
          </a:r>
          <a:r>
            <a:rPr kumimoji="0" lang="hr-BA" sz="1800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stana </a:t>
          </a:r>
          <a:endParaRPr lang="bs-Latn-BA" sz="1800" kern="1200" dirty="0"/>
        </a:p>
      </dsp:txBody>
      <dsp:txXfrm>
        <a:off x="7433887" y="1169544"/>
        <a:ext cx="2878368" cy="258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0697-91BC-48B6-89CB-F90EAE9991B1}" type="datetimeFigureOut">
              <a:rPr lang="bs-Latn-BA" smtClean="0"/>
              <a:t>02.11.2021.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2CA0-1E54-49B2-AFF3-F93DE4957F3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179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bh.b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7140C5F6-42D5-4D5D-9636-0329EEFBA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2233" y="1282436"/>
            <a:ext cx="6546300" cy="193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8F4D7-5FCB-47A1-813C-517104B6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0" y="5241093"/>
            <a:ext cx="3626158" cy="643643"/>
          </a:xfrm>
          <a:prstGeom prst="rect">
            <a:avLst/>
          </a:prstGeom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842" y="4571122"/>
            <a:ext cx="6591957" cy="10379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s-Latn-BA" sz="3300" dirty="0">
                <a:solidFill>
                  <a:srgbClr val="FFFFFF"/>
                </a:solidFill>
              </a:rPr>
              <a:t>VJEŠTINA UPRAVLJANJA </a:t>
            </a:r>
            <a:r>
              <a:rPr lang="bs-Latn-BA" sz="3300" dirty="0" smtClean="0">
                <a:solidFill>
                  <a:srgbClr val="FFFFFF"/>
                </a:solidFill>
              </a:rPr>
              <a:t>OSOBNIM FINANCIJAMA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842" y="5666704"/>
            <a:ext cx="6591957" cy="462998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>
                    <a:alpha val="75000"/>
                  </a:srgbClr>
                </a:solidFill>
              </a:rPr>
              <a:t>OSNOVNO ŠTO TREBATE ZNATI</a:t>
            </a:r>
            <a:endParaRPr lang="en-US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EF9EC-E089-4F50-AD68-90C68B03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11" y="1551916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3C76-EE0A-494F-912C-24C9FDDC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KORAK PO KORAK..DO </a:t>
            </a:r>
            <a:r>
              <a:rPr lang="bs-Latn-BA" dirty="0" smtClean="0"/>
              <a:t>OSOBNOG PRORAČUNA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13EE-2F05-41C1-905B-76725FAB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6EF21F-E6DC-4F50-B272-2338FBE3F7CC}"/>
              </a:ext>
            </a:extLst>
          </p:cNvPr>
          <p:cNvGrpSpPr>
            <a:grpSpLocks/>
          </p:cNvGrpSpPr>
          <p:nvPr/>
        </p:nvGrpSpPr>
        <p:grpSpPr bwMode="auto">
          <a:xfrm>
            <a:off x="1429305" y="2148395"/>
            <a:ext cx="8522562" cy="4092607"/>
            <a:chOff x="234" y="1198"/>
            <a:chExt cx="5556" cy="31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89ACE5-5217-4B67-A11C-E147F2760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1198"/>
              <a:ext cx="5556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FD9DCAA4-64C5-445D-B0F2-79CD99F8F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" y="1198"/>
              <a:ext cx="5556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bs-Latn-BA" alt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12361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93BC-9B47-4D12-B9AE-A1FDD7FF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tx1"/>
                </a:solidFill>
              </a:rPr>
              <a:t>OSOBNI PRORAČUN </a:t>
            </a:r>
            <a:r>
              <a:rPr lang="bs-Latn-BA" dirty="0">
                <a:solidFill>
                  <a:schemeClr val="tx1"/>
                </a:solidFill>
              </a:rPr>
              <a:t>JE PRAKTIČNA POMOĆ DA BUDEMO ODGOVORNIJI U </a:t>
            </a:r>
            <a:r>
              <a:rPr lang="bs-Latn-BA" dirty="0" smtClean="0">
                <a:solidFill>
                  <a:schemeClr val="tx1"/>
                </a:solidFill>
              </a:rPr>
              <a:t>FINANCIJSKOM </a:t>
            </a:r>
            <a:r>
              <a:rPr lang="bs-Latn-BA" dirty="0">
                <a:solidFill>
                  <a:schemeClr val="tx1"/>
                </a:solidFill>
              </a:rPr>
              <a:t>PONAŠANJU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25C74D9-EDA8-45F3-8AC8-6A2377776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29202"/>
              </p:ext>
            </p:extLst>
          </p:nvPr>
        </p:nvGraphicFramePr>
        <p:xfrm>
          <a:off x="581025" y="1890876"/>
          <a:ext cx="11029950" cy="42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3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3AF29-7B82-4719-A745-CE41F0F2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1"/>
                </a:solidFill>
              </a:rPr>
              <a:t>Z</a:t>
            </a:r>
            <a:r>
              <a:rPr lang="bs-Latn-BA" dirty="0">
                <a:solidFill>
                  <a:srgbClr val="FFFFFF"/>
                </a:solidFill>
              </a:rPr>
              <a:t>AŠTO SU CILJEVI VAŽNI?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9" descr="C:\Users\PC1\AppData\Local\Microsoft\Windows\Temporary Internet Files\Content.IE5\S4L2P9D9\MC900431631[1].png">
            <a:extLst>
              <a:ext uri="{FF2B5EF4-FFF2-40B4-BE49-F238E27FC236}">
                <a16:creationId xmlns:a16="http://schemas.microsoft.com/office/drawing/2014/main" id="{7E6353E5-F2DF-4979-ABA7-4CBB7781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0363C-52D2-4AE0-809D-A0D3E639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Postavljanje jasnih i realnih ciljeva </a:t>
            </a:r>
            <a:r>
              <a:rPr lang="hr-BA" altLang="sr-Latn-RS" sz="1800" dirty="0" err="1"/>
              <a:t>dobijate</a:t>
            </a:r>
            <a:r>
              <a:rPr lang="hr-BA" altLang="sr-Latn-RS" sz="1800" dirty="0"/>
              <a:t> motiv da mijenjate navike i nastojite ih realizirati 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Ciljevi daju motivaciju da </a:t>
            </a:r>
            <a:r>
              <a:rPr lang="bs-Latn-BA" altLang="sr-Latn-RS" sz="1800" dirty="0"/>
              <a:t>se odgovornije odnosimo prema novcu, uče nas prioritetima u potrošnji</a:t>
            </a:r>
            <a:endParaRPr lang="hr-BA" altLang="sr-Latn-RS" sz="1800" dirty="0"/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Dobro je definirati kratkoročne, srednjoročne i dugoročne ciljeve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Ciljevi treba da prate </a:t>
            </a:r>
            <a:r>
              <a:rPr lang="hr-BA" altLang="sr-Latn-RS" sz="1800" dirty="0" smtClean="0"/>
              <a:t>financijske </a:t>
            </a:r>
            <a:r>
              <a:rPr lang="hr-BA" altLang="sr-Latn-RS" sz="1800" dirty="0"/>
              <a:t>mogućnosti i životne potrebe</a:t>
            </a:r>
          </a:p>
          <a:p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8151C-C8B8-46E6-95F1-C79E8C8A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bs-Latn-B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ŠTO </a:t>
            </a:r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MOŽE BITI CILJ?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D45CD41-E489-43C0-9ECD-457969633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477137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2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336D-2008-4B71-B772-5CB5F94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OSTVARITI CILJEVE, OSIM ŠTO SAM IH DEFINIRAO/LA?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14FC81C-D0CC-40A7-ADF5-E12A11D233D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SzPct val="80000"/>
              <a:buFontTx/>
              <a:buNone/>
            </a:pPr>
            <a:r>
              <a:rPr lang="hr-BA" altLang="sr-Latn-RS" sz="3000" b="1" dirty="0" smtClean="0"/>
              <a:t>Proračun </a:t>
            </a:r>
            <a:r>
              <a:rPr lang="hr-BA" altLang="sr-Latn-RS" sz="3000" b="1" dirty="0"/>
              <a:t>možemo povećati na dva načina:</a:t>
            </a:r>
          </a:p>
          <a:p>
            <a:pPr eaLnBrk="1" hangingPunct="1">
              <a:buClr>
                <a:srgbClr val="8FCB17"/>
              </a:buClr>
              <a:buSzPct val="80000"/>
              <a:buFont typeface="Wingdings" panose="05000000000000000000" pitchFamily="2" charset="2"/>
              <a:buNone/>
            </a:pPr>
            <a:endParaRPr lang="hr-BA" altLang="sr-Latn-RS" dirty="0"/>
          </a:p>
          <a:p>
            <a:pPr eaLnBrk="1" hangingPunct="1">
              <a:buClr>
                <a:srgbClr val="8FCB17"/>
              </a:buClr>
              <a:buSzPct val="80000"/>
              <a:buFont typeface="Wingdings" panose="05000000000000000000" pitchFamily="2" charset="2"/>
              <a:buNone/>
            </a:pPr>
            <a:endParaRPr lang="hr-BA" altLang="sr-Latn-RS" dirty="0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AC7C1C3-398F-4CF8-8AB2-645908AE1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3352800" cy="1428750"/>
          </a:xfrm>
          <a:prstGeom prst="up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C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/>
              <a:t>POVEĆANJEM PRIHODA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31CC7E3-13D6-41A6-8D0B-9E8EC6D2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934" y="4290134"/>
            <a:ext cx="3352800" cy="1428750"/>
          </a:xfrm>
          <a:prstGeom prst="down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0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>
                <a:solidFill>
                  <a:srgbClr val="FFFFFF"/>
                </a:solidFill>
              </a:rPr>
              <a:t>SMANJENJEM TROŠKOVA</a:t>
            </a:r>
          </a:p>
        </p:txBody>
      </p:sp>
    </p:spTree>
    <p:extLst>
      <p:ext uri="{BB962C8B-B14F-4D97-AF65-F5344CB8AC3E}">
        <p14:creationId xmlns:p14="http://schemas.microsoft.com/office/powerpoint/2010/main" val="72127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149D9-03FB-4290-BC73-B3EAEF3F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bs-Latn-BA" sz="2600">
                <a:solidFill>
                  <a:srgbClr val="FFFFFF"/>
                </a:solidFill>
              </a:rPr>
              <a:t>UMANJENJE TROŠKOVA – LAKO PRIMJENJIV PRIMJER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469DC-7F9B-4CAB-945B-F83B0EA0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hr-BA" altLang="sr-Latn-RS">
                <a:solidFill>
                  <a:srgbClr val="FFFFFF"/>
                </a:solidFill>
              </a:rPr>
              <a:t>Kućanski aparati energetskog razreda A troše 40% manje energije od istih uređaja D razreda (postoji 7 razreda)</a:t>
            </a:r>
          </a:p>
          <a:p>
            <a:pPr marL="0" indent="0">
              <a:buNone/>
            </a:pPr>
            <a:endParaRPr lang="bs-Latn-BA" b="1">
              <a:solidFill>
                <a:srgbClr val="FFFFFF"/>
              </a:solidFill>
            </a:endParaRPr>
          </a:p>
        </p:txBody>
      </p:sp>
      <p:pic>
        <p:nvPicPr>
          <p:cNvPr id="5" name="Picture 2" descr="http://www.enu.fzoeu.hr/assets/images/post/737/list/image/potrosnja_energetski%20razredi.PNG">
            <a:extLst>
              <a:ext uri="{FF2B5EF4-FFF2-40B4-BE49-F238E27FC236}">
                <a16:creationId xmlns:a16="http://schemas.microsoft.com/office/drawing/2014/main" id="{991F9E32-9882-4585-9CE4-BE2B131A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3119" y="936141"/>
            <a:ext cx="4869727" cy="49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26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4A19-B25E-43AD-BA34-61F0719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NAČINI POVEĆANJA PRIHODA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4E6-48E3-4FEA-B553-343BC969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Povremeni ugovori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 smtClean="0"/>
              <a:t>Stjecanje </a:t>
            </a:r>
            <a:r>
              <a:rPr lang="hr-BA" altLang="sr-Latn-RS" sz="1800" dirty="0"/>
              <a:t>novih znanja i vještina 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Unovčavanje hobija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Prodaja nepotrebne imovine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Ulaganja u obrte/biznise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Iznajmljivanje stambenih prostora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Korištenje povoljnijih usluga</a:t>
            </a:r>
          </a:p>
          <a:p>
            <a:endParaRPr lang="bs-Latn-BA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85EE6F0F-0382-40DA-A296-4253F558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3" y="3007310"/>
            <a:ext cx="3352800" cy="1428750"/>
          </a:xfrm>
          <a:prstGeom prst="up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C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/>
              <a:t>POVEĆANJE PRIHODA</a:t>
            </a:r>
          </a:p>
        </p:txBody>
      </p:sp>
    </p:spTree>
    <p:extLst>
      <p:ext uri="{BB962C8B-B14F-4D97-AF65-F5344CB8AC3E}">
        <p14:creationId xmlns:p14="http://schemas.microsoft.com/office/powerpoint/2010/main" val="265136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4A19-B25E-43AD-BA34-61F07198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NAČINI SMANJENJA TROŠKOVA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4E6-48E3-4FEA-B553-343BC969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Promijeniti i „prevariti” navike...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Informirati se o ponudama i povoljnosti usluga na tržištu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Stalno imati na umu cilj koji želite postići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Ne podleći moći marketinga „mora se imati“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Pratiti prodajne akcije trgovaca kako bi željeni proizvod bio dostupan po povoljnijoj cijeni 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Za svaki trošak</a:t>
            </a:r>
            <a:r>
              <a:rPr lang="hr-BA" altLang="sr-Latn-RS" sz="1800" dirty="0">
                <a:solidFill>
                  <a:schemeClr val="accent1">
                    <a:lumMod val="50000"/>
                  </a:schemeClr>
                </a:solidFill>
              </a:rPr>
              <a:t> treba </a:t>
            </a:r>
            <a:r>
              <a:rPr lang="hr-BA" altLang="sr-Latn-RS" sz="1800" dirty="0"/>
              <a:t>planirati iznos i pridržavati se plana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>
                <a:solidFill>
                  <a:schemeClr val="accent1">
                    <a:lumMod val="50000"/>
                  </a:schemeClr>
                </a:solidFill>
              </a:rPr>
              <a:t>Razmotriti </a:t>
            </a:r>
            <a:r>
              <a:rPr lang="hr-BA" altLang="sr-Latn-RS" sz="1800" dirty="0"/>
              <a:t>načine uštede za svaku stavku troškova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hr-BA" altLang="sr-Latn-RS" sz="1800" dirty="0"/>
              <a:t>Izazivati sebe sa novim ciljevima i zadacima</a:t>
            </a:r>
          </a:p>
          <a:p>
            <a:pPr algn="just" eaLnBrk="1" hangingPunct="1">
              <a:buFont typeface="Wingdings" panose="05000000000000000000" pitchFamily="2" charset="2"/>
              <a:buChar char=""/>
            </a:pPr>
            <a:endParaRPr lang="hr-BA" altLang="sr-Latn-RS" sz="1800" dirty="0"/>
          </a:p>
          <a:p>
            <a:endParaRPr lang="bs-Latn-BA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EAF2D70-5154-46D5-B224-DFB498D5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83" y="3429000"/>
            <a:ext cx="3352800" cy="1428750"/>
          </a:xfrm>
          <a:prstGeom prst="downArrowCallout">
            <a:avLst>
              <a:gd name="adj1" fmla="val 25009"/>
              <a:gd name="adj2" fmla="val 24999"/>
              <a:gd name="adj3" fmla="val 25000"/>
              <a:gd name="adj4" fmla="val 64977"/>
            </a:avLst>
          </a:prstGeom>
          <a:solidFill>
            <a:srgbClr val="FF0000"/>
          </a:solidFill>
          <a:ln w="507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hr-BA" altLang="sr-Latn-RS" sz="2000" b="1" dirty="0">
                <a:solidFill>
                  <a:srgbClr val="FFFFFF"/>
                </a:solidFill>
              </a:rPr>
              <a:t>SMANJENJE TROŠKOVA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0928" y="5095875"/>
            <a:ext cx="618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u="sng" dirty="0">
                <a:solidFill>
                  <a:schemeClr val="accent2">
                    <a:lumMod val="50000"/>
                  </a:schemeClr>
                </a:solidFill>
              </a:rPr>
              <a:t>Zaključak</a:t>
            </a:r>
            <a:r>
              <a:rPr lang="bs-Latn-BA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bs-Latn-BA" dirty="0">
                <a:solidFill>
                  <a:schemeClr val="accent2">
                    <a:lumMod val="50000"/>
                  </a:schemeClr>
                </a:solidFill>
              </a:rPr>
              <a:t>Nijedna odluka, a pogotovo </a:t>
            </a:r>
            <a:r>
              <a:rPr lang="bs-Latn-BA" dirty="0" smtClean="0">
                <a:solidFill>
                  <a:schemeClr val="accent2">
                    <a:lumMod val="50000"/>
                  </a:schemeClr>
                </a:solidFill>
              </a:rPr>
              <a:t>financijska</a:t>
            </a:r>
            <a:r>
              <a:rPr lang="bs-Latn-BA" dirty="0">
                <a:solidFill>
                  <a:schemeClr val="accent2">
                    <a:lumMod val="50000"/>
                  </a:schemeClr>
                </a:solidFill>
              </a:rPr>
              <a:t>, se ne donosi na brzinu. </a:t>
            </a:r>
          </a:p>
        </p:txBody>
      </p:sp>
    </p:spTree>
    <p:extLst>
      <p:ext uri="{BB962C8B-B14F-4D97-AF65-F5344CB8AC3E}">
        <p14:creationId xmlns:p14="http://schemas.microsoft.com/office/powerpoint/2010/main" val="330875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702156"/>
            <a:ext cx="11029616" cy="1188720"/>
          </a:xfrm>
        </p:spPr>
        <p:txBody>
          <a:bodyPr/>
          <a:lstStyle/>
          <a:p>
            <a:r>
              <a:rPr lang="bs-Latn-BA" dirty="0"/>
              <a:t>VRSTE CILJEVA</a:t>
            </a:r>
            <a:endParaRPr lang="en-US" dirty="0"/>
          </a:p>
        </p:txBody>
      </p:sp>
      <p:graphicFrame>
        <p:nvGraphicFramePr>
          <p:cNvPr id="4" name="Content Placeholder 2" descr="timeline">
            <a:extLst>
              <a:ext uri="{FF2B5EF4-FFF2-40B4-BE49-F238E27FC236}">
                <a16:creationId xmlns:a16="http://schemas.microsoft.com/office/drawing/2014/main" id="{FF3F0D82-0AA6-45C3-8367-955CBFA02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827725"/>
              </p:ext>
            </p:extLst>
          </p:nvPr>
        </p:nvGraphicFramePr>
        <p:xfrm>
          <a:off x="581025" y="2341563"/>
          <a:ext cx="11029950" cy="389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D2F4-B81E-484C-8A81-879C032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7985"/>
            <a:ext cx="11029616" cy="1188720"/>
          </a:xfrm>
        </p:spPr>
        <p:txBody>
          <a:bodyPr/>
          <a:lstStyle/>
          <a:p>
            <a:r>
              <a:rPr lang="bs-Latn-BA" dirty="0"/>
              <a:t>KADA SAGLEDAMO </a:t>
            </a:r>
            <a:r>
              <a:rPr lang="bs-Latn-BA" dirty="0" smtClean="0"/>
              <a:t>OSOBNE FINANCIJE</a:t>
            </a:r>
            <a:r>
              <a:rPr lang="sr-Cyrl-BA" smtClean="0"/>
              <a:t>,</a:t>
            </a:r>
            <a:r>
              <a:rPr lang="bs-Latn-BA" smtClean="0"/>
              <a:t> </a:t>
            </a:r>
            <a:r>
              <a:rPr lang="bs-Latn-BA" dirty="0"/>
              <a:t>ONDA I VIDIMO MOGUĆNOSTI UŠTEDE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4F1BD7-6FE1-48BF-AF9E-21614789F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26938"/>
              </p:ext>
            </p:extLst>
          </p:nvPr>
        </p:nvGraphicFramePr>
        <p:xfrm>
          <a:off x="1156252" y="1716705"/>
          <a:ext cx="9879496" cy="5205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0032">
                  <a:extLst>
                    <a:ext uri="{9D8B030D-6E8A-4147-A177-3AD203B41FA5}">
                      <a16:colId xmlns:a16="http://schemas.microsoft.com/office/drawing/2014/main" val="2870053928"/>
                    </a:ext>
                  </a:extLst>
                </a:gridCol>
                <a:gridCol w="3819464">
                  <a:extLst>
                    <a:ext uri="{9D8B030D-6E8A-4147-A177-3AD203B41FA5}">
                      <a16:colId xmlns:a16="http://schemas.microsoft.com/office/drawing/2014/main" val="1682299631"/>
                    </a:ext>
                  </a:extLst>
                </a:gridCol>
              </a:tblGrid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PRIHODI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833872684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Mjesečna primanja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78279414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Ostali prihodi (regres, honorarni rad)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60626019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RASHODI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1,130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2721542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Struja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60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21262406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Voda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30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7137251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Grijanje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109976954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Komunalne usluge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56351912"/>
                  </a:ext>
                </a:extLst>
              </a:tr>
              <a:tr h="258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Telefon (fiksni, mobitel)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7511725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Kablovska, Internet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558667017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Fiksni troškovi za djecu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000591331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Hrana/namirnice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400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7983186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Higijena/ Sredstva za čišćenje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50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73466813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OSTALI RASHODI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l"/>
                      <a:endParaRPr lang="bs-Latn-BA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679742300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Odjeća i obuća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100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834941106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Gorivo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>
                          <a:effectLst/>
                          <a:latin typeface="+mn-lt"/>
                        </a:rPr>
                        <a:t>80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578029095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Registracija vozila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40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019052456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>
                          <a:effectLst/>
                          <a:latin typeface="+mn-lt"/>
                        </a:rPr>
                        <a:t>Kreditne kartice/rata kredita</a:t>
                      </a:r>
                      <a:endParaRPr lang="bs-Latn-BA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2540913620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effectLst/>
                          <a:latin typeface="+mn-lt"/>
                        </a:rPr>
                        <a:t>Prehrana </a:t>
                      </a:r>
                      <a:r>
                        <a:rPr lang="bs-Latn-BA" sz="1100" dirty="0" smtClean="0">
                          <a:effectLst/>
                          <a:latin typeface="+mn-lt"/>
                        </a:rPr>
                        <a:t>izvan </a:t>
                      </a:r>
                      <a:r>
                        <a:rPr lang="bs-Latn-BA" sz="1100" dirty="0">
                          <a:effectLst/>
                          <a:latin typeface="+mn-lt"/>
                        </a:rPr>
                        <a:t>kuće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3142675499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 smtClean="0">
                          <a:effectLst/>
                          <a:latin typeface="+mn-lt"/>
                        </a:rPr>
                        <a:t>Osobni izdaci </a:t>
                      </a:r>
                      <a:r>
                        <a:rPr lang="bs-Latn-BA" sz="1100" dirty="0">
                          <a:effectLst/>
                          <a:latin typeface="+mn-lt"/>
                        </a:rPr>
                        <a:t>(novine, frizer, fitness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)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100" dirty="0">
                          <a:effectLst/>
                          <a:latin typeface="+mn-lt"/>
                        </a:rPr>
                        <a:t>60</a:t>
                      </a:r>
                      <a:endParaRPr lang="bs-Latn-BA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4123296251"/>
                  </a:ext>
                </a:extLst>
              </a:tr>
              <a:tr h="18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050" dirty="0">
                          <a:effectLst/>
                        </a:rPr>
                        <a:t>PRIHODI – RASHODI = MJESEČNI  OSTATAK 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BA" sz="1050" dirty="0">
                          <a:effectLst/>
                        </a:rPr>
                        <a:t>0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97" marR="57297" marT="27503" marB="27503"/>
                </a:tc>
                <a:extLst>
                  <a:ext uri="{0D108BD9-81ED-4DB2-BD59-A6C34878D82A}">
                    <a16:rowId xmlns:a16="http://schemas.microsoft.com/office/drawing/2014/main" val="182284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B8DB28-FA7D-4C33-BBA2-6D73D0156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CBBH upgrades its statistics of foreign direct investments - FENA.NEWS">
            <a:extLst>
              <a:ext uri="{FF2B5EF4-FFF2-40B4-BE49-F238E27FC236}">
                <a16:creationId xmlns:a16="http://schemas.microsoft.com/office/drawing/2014/main" id="{9D4896C0-B31B-4437-8F77-93944A7C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720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64FF5A0-304A-44DA-A4D4-A1E66D92F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43769B-7D6E-4E76-B810-BEC3B774B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597643"/>
            <a:ext cx="7503665" cy="5794689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C13A-AB0B-4397-814E-EF3199EA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56" y="1131195"/>
            <a:ext cx="7034288" cy="1247938"/>
          </a:xfrm>
        </p:spPr>
        <p:txBody>
          <a:bodyPr anchor="ctr"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O CENTRALNOJ BANCI BOSNE I HERCEGOVINE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F32E-61BA-4569-961F-89D250B4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5" y="2438400"/>
            <a:ext cx="7037222" cy="3376252"/>
          </a:xfrm>
        </p:spPr>
        <p:txBody>
          <a:bodyPr>
            <a:normAutofit lnSpcReduction="10000"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Bosne i Hercegovine je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utemeljena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20.06.1997. godine Zakonom o Centralnoj banci,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Zakon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usvojila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bs-Latn-BA" sz="13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arlamentrana skupština 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BiH. </a:t>
            </a:r>
            <a:endParaRPr lang="bs-Latn-BA" sz="13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BiH je počela sa radom 11.08.1997. godine. 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Centralne banke Bosne i Hercegovine jeste da brine da KM bude stabilna i sigurno sredstvo plaćanja.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Centralna banka BiH obavlja niz važnih funkcija, a one se odnose na monetarnu politiku, upravljanje deviznim rezervama,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financijsku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stabilnost, održavanje platnih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zemlje, izdavanje novčanica i kovanica BiH, prikupljanje i objava statističkih podataka, međunarodna </a:t>
            </a: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uloga fiskalnog agenta i društveno odgovorna uloga.    </a:t>
            </a:r>
            <a:endParaRPr lang="bs-Latn-BA" sz="13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Financijska </a:t>
            </a:r>
            <a:r>
              <a:rPr lang="bs-Latn-BA" sz="1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edukacija stanovništva je jedna od novijih funkcija Centralne banke Bosne i Hercegovine. 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detaljnije informacije o radu i nadležnostima Centralne banke Bosne i Hercegovine posjeti web stranicu </a:t>
            </a:r>
            <a:r>
              <a:rPr lang="bs-Latn-BA" sz="13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www.cbbh.ba</a:t>
            </a:r>
            <a:r>
              <a:rPr lang="bs-Latn-BA" sz="1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7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4DDC3-5FB6-4694-9534-CC02FE7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VAŽNO JE PONAŠATI SE ODGOVORNO  PREMA NOVCU</a:t>
            </a: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B98AA3-6D85-410A-90B2-363F35D4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4700" y="2426611"/>
            <a:ext cx="3053422" cy="22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91FE-1AB6-4D05-9736-B39D97CD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Počnite odvajati dio novca za štednju. Simbolični koraci su važni i motivirajući, pa i iznos odvojenog novca  može biti simboličan;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Vođenje </a:t>
            </a:r>
            <a:r>
              <a:rPr lang="hr-BA" altLang="sr-Latn-RS" dirty="0" smtClean="0">
                <a:solidFill>
                  <a:srgbClr val="FFFFFF"/>
                </a:solidFill>
              </a:rPr>
              <a:t>osobnog proračuna </a:t>
            </a:r>
            <a:r>
              <a:rPr lang="hr-BA" altLang="sr-Latn-RS" dirty="0">
                <a:solidFill>
                  <a:srgbClr val="FFFFFF"/>
                </a:solidFill>
              </a:rPr>
              <a:t>i odgovoran pristup </a:t>
            </a:r>
            <a:r>
              <a:rPr lang="hr-BA" altLang="sr-Latn-RS" dirty="0" smtClean="0">
                <a:solidFill>
                  <a:srgbClr val="FFFFFF"/>
                </a:solidFill>
              </a:rPr>
              <a:t>financijama </a:t>
            </a:r>
            <a:r>
              <a:rPr lang="hr-BA" altLang="sr-Latn-RS" dirty="0">
                <a:solidFill>
                  <a:srgbClr val="FFFFFF"/>
                </a:solidFill>
              </a:rPr>
              <a:t>je navika koja se gradi;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Navikom uspostavljate praksu koja vas u budućnosti štiti od nepredviđenih situacija;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 „Sitniš” možda često smeta po džepovima, ali je i prilika za „</a:t>
            </a:r>
            <a:r>
              <a:rPr lang="hr-BA" altLang="sr-Latn-RS" dirty="0" smtClean="0">
                <a:solidFill>
                  <a:srgbClr val="FFFFFF"/>
                </a:solidFill>
              </a:rPr>
              <a:t>opipljivu” </a:t>
            </a:r>
            <a:r>
              <a:rPr lang="hr-BA" altLang="sr-Latn-RS" dirty="0">
                <a:solidFill>
                  <a:srgbClr val="FFFFFF"/>
                </a:solidFill>
              </a:rPr>
              <a:t>štednju;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Da </a:t>
            </a:r>
            <a:r>
              <a:rPr lang="hr-BA" altLang="sr-Latn-RS">
                <a:solidFill>
                  <a:srgbClr val="FFFFFF"/>
                </a:solidFill>
              </a:rPr>
              <a:t>li </a:t>
            </a:r>
            <a:r>
              <a:rPr lang="hr-BA" altLang="sr-Latn-RS" smtClean="0">
                <a:solidFill>
                  <a:srgbClr val="FFFFFF"/>
                </a:solidFill>
              </a:rPr>
              <a:t>je korištenje </a:t>
            </a:r>
            <a:r>
              <a:rPr lang="hr-BA" altLang="sr-Latn-RS" dirty="0">
                <a:solidFill>
                  <a:srgbClr val="FFFFFF"/>
                </a:solidFill>
              </a:rPr>
              <a:t>automobila uvijek neophodno? Bicikl ili javni </a:t>
            </a:r>
            <a:r>
              <a:rPr lang="hr-BA" altLang="sr-Latn-RS" dirty="0" smtClean="0">
                <a:solidFill>
                  <a:srgbClr val="FFFFFF"/>
                </a:solidFill>
              </a:rPr>
              <a:t>prijevoz </a:t>
            </a:r>
            <a:r>
              <a:rPr lang="hr-BA" altLang="sr-Latn-RS" dirty="0">
                <a:solidFill>
                  <a:srgbClr val="FFFFFF"/>
                </a:solidFill>
              </a:rPr>
              <a:t>mogu biti korisne i štedljive zamjene;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r-BA" altLang="sr-Latn-RS" dirty="0">
                <a:solidFill>
                  <a:srgbClr val="FFFFFF"/>
                </a:solidFill>
              </a:rPr>
              <a:t>Ne kupujte stvari koje vam nisu potrebne  ili sačekajte </a:t>
            </a:r>
            <a:r>
              <a:rPr lang="hr-BA" altLang="sr-Latn-RS" dirty="0" smtClean="0">
                <a:solidFill>
                  <a:srgbClr val="FFFFFF"/>
                </a:solidFill>
              </a:rPr>
              <a:t>razdoblje </a:t>
            </a:r>
            <a:r>
              <a:rPr lang="hr-BA" altLang="sr-Latn-RS" dirty="0">
                <a:solidFill>
                  <a:srgbClr val="FFFFFF"/>
                </a:solidFill>
              </a:rPr>
              <a:t>sniženja.</a:t>
            </a:r>
            <a:endParaRPr lang="hr-BA" altLang="sr-Latn-RS" strike="sngStrike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altLang="sr-Latn-RS" dirty="0">
                <a:solidFill>
                  <a:srgbClr val="FFFFFF"/>
                </a:solidFill>
              </a:rPr>
              <a:t>Impulsivna kupnja je neprijatelj vašeg </a:t>
            </a:r>
            <a:r>
              <a:rPr lang="bs-Latn-BA" altLang="sr-Latn-RS" dirty="0" smtClean="0">
                <a:solidFill>
                  <a:srgbClr val="FFFFFF"/>
                </a:solidFill>
              </a:rPr>
              <a:t>proračuna</a:t>
            </a:r>
            <a:endParaRPr lang="bs-Latn-BA" strike="sngStrike" dirty="0">
              <a:solidFill>
                <a:srgbClr val="FFFFFF"/>
              </a:solidFill>
            </a:endParaRPr>
          </a:p>
          <a:p>
            <a:pPr marL="324000" lvl="1" indent="0" eaLnBrk="1" hangingPunct="1">
              <a:buNone/>
            </a:pPr>
            <a:endParaRPr lang="bs-Latn-BA" strike="sngStrik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07C02-5400-4238-A8F0-98DF3DD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rgbClr val="FFFFFF"/>
                </a:solidFill>
              </a:rPr>
              <a:t>A kad uštedim, </a:t>
            </a:r>
            <a:r>
              <a:rPr lang="bs-Latn-BA" dirty="0" smtClean="0">
                <a:solidFill>
                  <a:srgbClr val="FFFFFF"/>
                </a:solidFill>
              </a:rPr>
              <a:t>štO </a:t>
            </a:r>
            <a:r>
              <a:rPr lang="bs-Latn-BA" dirty="0">
                <a:solidFill>
                  <a:srgbClr val="FFFFFF"/>
                </a:solidFill>
              </a:rPr>
              <a:t>i kako dalje?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E8CB-8D77-4722-ACD0-F78D1D3D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rgbClr val="FFFFFF"/>
                </a:solidFill>
              </a:rPr>
              <a:t>Pametno potroši</a:t>
            </a:r>
          </a:p>
          <a:p>
            <a:r>
              <a:rPr lang="bs-Latn-BA" dirty="0">
                <a:solidFill>
                  <a:srgbClr val="FFFFFF"/>
                </a:solidFill>
              </a:rPr>
              <a:t>Poštuj ono što pokazuje kućni </a:t>
            </a:r>
            <a:r>
              <a:rPr lang="bs-Latn-BA" dirty="0" smtClean="0">
                <a:solidFill>
                  <a:srgbClr val="FFFFFF"/>
                </a:solidFill>
              </a:rPr>
              <a:t>proračun </a:t>
            </a:r>
            <a:endParaRPr lang="bs-Latn-BA" dirty="0">
              <a:solidFill>
                <a:srgbClr val="FFFFFF"/>
              </a:solidFill>
            </a:endParaRPr>
          </a:p>
          <a:p>
            <a:r>
              <a:rPr lang="bs-Latn-BA" dirty="0">
                <a:solidFill>
                  <a:srgbClr val="FFFFFF"/>
                </a:solidFill>
              </a:rPr>
              <a:t>Uloži u obrazovanje i vještine</a:t>
            </a:r>
          </a:p>
          <a:p>
            <a:r>
              <a:rPr lang="bs-Latn-BA" dirty="0">
                <a:solidFill>
                  <a:srgbClr val="FFFFFF"/>
                </a:solidFill>
              </a:rPr>
              <a:t>Prisjeti se da je štednja proces koji traži vrijeme, te se odgovornije odnosi prema potrošnji</a:t>
            </a:r>
          </a:p>
          <a:p>
            <a:r>
              <a:rPr lang="bs-Latn-BA" dirty="0">
                <a:solidFill>
                  <a:srgbClr val="FFFFFF"/>
                </a:solidFill>
              </a:rPr>
              <a:t>Investiraj</a:t>
            </a:r>
          </a:p>
          <a:p>
            <a:r>
              <a:rPr lang="bs-Latn-BA" dirty="0">
                <a:solidFill>
                  <a:srgbClr val="FFFFFF"/>
                </a:solidFill>
              </a:rPr>
              <a:t>Uloži i potencijalno povećaj ušteđevinu</a:t>
            </a:r>
          </a:p>
          <a:p>
            <a:r>
              <a:rPr lang="bs-Latn-BA" dirty="0">
                <a:solidFill>
                  <a:srgbClr val="FFFFFF"/>
                </a:solidFill>
              </a:rPr>
              <a:t>Čestitaj sebi, jer si izgradio/la korisnu i važnu naviku</a:t>
            </a:r>
          </a:p>
          <a:p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534" y="601200"/>
            <a:ext cx="3703320" cy="5789365"/>
          </a:xfrm>
          <a:custGeom>
            <a:avLst/>
            <a:gdLst>
              <a:gd name="connsiteX0" fmla="*/ 0 w 3703320"/>
              <a:gd name="connsiteY0" fmla="*/ 0 h 5789365"/>
              <a:gd name="connsiteX1" fmla="*/ 3703320 w 3703320"/>
              <a:gd name="connsiteY1" fmla="*/ 0 h 5789365"/>
              <a:gd name="connsiteX2" fmla="*/ 3703320 w 3703320"/>
              <a:gd name="connsiteY2" fmla="*/ 5789365 h 5789365"/>
              <a:gd name="connsiteX3" fmla="*/ 0 w 3703320"/>
              <a:gd name="connsiteY3" fmla="*/ 5789365 h 57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320" h="5789365">
                <a:moveTo>
                  <a:pt x="0" y="0"/>
                </a:moveTo>
                <a:lnTo>
                  <a:pt x="3703320" y="0"/>
                </a:lnTo>
                <a:lnTo>
                  <a:pt x="3703320" y="5789365"/>
                </a:lnTo>
                <a:lnTo>
                  <a:pt x="0" y="57893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1966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08399-BADE-4889-86B1-9EBBEE58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2"/>
                </a:solidFill>
              </a:rPr>
              <a:t>Važno je da odluku prati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7DA7-84C7-47A4-B631-C053ED67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s-Latn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potrebno za postizanje ciljeva?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endParaRPr lang="bs-Latn-BA" altLang="sr-Latn-RS" sz="13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Vaša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odluka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želite promjene na planu </a:t>
            </a:r>
            <a:r>
              <a:rPr lang="bs-Latn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osobnih financija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početak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rješenja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jerojatno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potrebno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krenuti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promjenu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stila</a:t>
            </a:r>
            <a:r>
              <a:rPr lang="en-US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Postavljanje realnih ciljeva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Pažljivo planiranje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Navika štednje u skladu sa </a:t>
            </a:r>
            <a:r>
              <a:rPr lang="bs-Latn-BA" altLang="sr-Latn-R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financijskim </a:t>
            </a: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mogućnostima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Pametno zaduživanje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Poboljšane kvalifikacije i vještine </a:t>
            </a:r>
          </a:p>
          <a:p>
            <a: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defRPr/>
            </a:pPr>
            <a:r>
              <a:rPr lang="bs-Latn-BA" altLang="sr-Latn-R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Upornost</a:t>
            </a:r>
          </a:p>
          <a:p>
            <a:pPr>
              <a:lnSpc>
                <a:spcPct val="100000"/>
              </a:lnSpc>
            </a:pPr>
            <a:endParaRPr lang="bs-Latn-BA" sz="13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1F747-AE61-46DE-B8C6-CBDA2F91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9" r="50756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Malo o vama...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</p:txBody>
      </p:sp>
      <p:sp>
        <p:nvSpPr>
          <p:cNvPr id="4" name="Cloud Callout 18">
            <a:extLst>
              <a:ext uri="{FF2B5EF4-FFF2-40B4-BE49-F238E27FC236}">
                <a16:creationId xmlns:a16="http://schemas.microsoft.com/office/drawing/2014/main" id="{AA814BF4-71B5-438E-9A20-5224BBE243FB}"/>
              </a:ext>
            </a:extLst>
          </p:cNvPr>
          <p:cNvSpPr txBox="1">
            <a:spLocks/>
          </p:cNvSpPr>
          <p:nvPr/>
        </p:nvSpPr>
        <p:spPr>
          <a:xfrm>
            <a:off x="1934345" y="1620078"/>
            <a:ext cx="8901708" cy="4355272"/>
          </a:xfrm>
          <a:prstGeom prst="cloudCallout">
            <a:avLst>
              <a:gd name="adj1" fmla="val 55500"/>
              <a:gd name="adj2" fmla="val 619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bs-Latn-BA" sz="2000" dirty="0">
                <a:solidFill>
                  <a:schemeClr val="tx1"/>
                </a:solidFill>
              </a:rPr>
              <a:t>Hajde da čujemo o vašim </a:t>
            </a:r>
            <a:r>
              <a:rPr lang="bs-Latn-BA" sz="2000" dirty="0" smtClean="0">
                <a:solidFill>
                  <a:schemeClr val="tx1"/>
                </a:solidFill>
              </a:rPr>
              <a:t>financijskim </a:t>
            </a:r>
            <a:r>
              <a:rPr lang="bs-Latn-BA" sz="2000" dirty="0">
                <a:solidFill>
                  <a:schemeClr val="tx1"/>
                </a:solidFill>
              </a:rPr>
              <a:t>navikama?</a:t>
            </a:r>
          </a:p>
        </p:txBody>
      </p:sp>
    </p:spTree>
    <p:extLst>
      <p:ext uri="{BB962C8B-B14F-4D97-AF65-F5344CB8AC3E}">
        <p14:creationId xmlns:p14="http://schemas.microsoft.com/office/powerpoint/2010/main" val="189937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E0CCE-A5BC-4D48-A896-79C644DC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07" y="578599"/>
            <a:ext cx="6400367" cy="1310080"/>
          </a:xfrm>
        </p:spPr>
        <p:txBody>
          <a:bodyPr anchor="ctr">
            <a:normAutofit/>
          </a:bodyPr>
          <a:lstStyle/>
          <a:p>
            <a:endParaRPr lang="bs-Latn-BA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595E-0B3A-467B-8581-7ED39FF5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90" y="2194527"/>
            <a:ext cx="6397545" cy="4061676"/>
          </a:xfrm>
        </p:spPr>
        <p:txBody>
          <a:bodyPr>
            <a:normAutofit/>
          </a:bodyPr>
          <a:lstStyle/>
          <a:p>
            <a:pPr marL="0" indent="0" algn="ctr" rtl="0" eaLnBrk="1" fontAlgn="t" latinLnBrk="0" hangingPunct="1">
              <a:spcBef>
                <a:spcPts val="0"/>
              </a:spcBef>
              <a:buNone/>
            </a:pPr>
            <a:r>
              <a:rPr lang="bs-Latn-BA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</a:t>
            </a:r>
            <a:r>
              <a:rPr lang="bs-Latn-BA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bs-Latn-BA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POZORNOSTI ! </a:t>
            </a:r>
            <a:endParaRPr lang="bs-Latn-BA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020F18-0E5B-4504-9792-B9C37F7E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2" y="3581722"/>
            <a:ext cx="3626158" cy="643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4297E-DE91-4D39-B334-F4B0EA8F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484" y="1624501"/>
            <a:ext cx="186553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CFE7-4E85-41DA-83C2-CDE3FAEF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NOVAC BOSNE I HERCEGOVINE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E44A-7FCE-4337-9DCD-08FE176D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ovac je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sredstvo razmjene, odnosno roba s kojom se može kupiti svaka druga roba. </a:t>
            </a:r>
            <a:endParaRPr lang="bs-Latn-B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Novcem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mjerimo vrijednost stvari i usluga, plaćamo, razmjenjujemo, ali i štedimo.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 Bosne i Hercegovine se zove konvertibilna marka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(KM) čija je međunarodna oznaka BAM, a dijeli se na 100 feninga (f).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valuti Bosne i Hercegovine brine Centralna banka Bosne i Hercegovine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 je </a:t>
            </a:r>
            <a:r>
              <a:rPr lang="bs-Latn-BA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utemeljena </a:t>
            </a: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20.06.1997. godine Zakonom o Centralnoj banci, a počela je sa radom 11.08.1997. godine.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456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EEE34-CCCF-42D3-BCC1-66A29F9F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bs-Latn-BA" sz="4000" dirty="0" smtClean="0">
                <a:solidFill>
                  <a:schemeClr val="accent1"/>
                </a:solidFill>
              </a:rPr>
              <a:t>FINANCIJSKA </a:t>
            </a:r>
            <a:r>
              <a:rPr lang="bs-Latn-BA" sz="4000" dirty="0">
                <a:solidFill>
                  <a:schemeClr val="accent1"/>
                </a:solidFill>
              </a:rPr>
              <a:t>EDUKACIJA O VJEŠTINI UPRAVLJANJA </a:t>
            </a:r>
            <a:r>
              <a:rPr lang="bs-Latn-BA" sz="4000" dirty="0" smtClean="0">
                <a:solidFill>
                  <a:schemeClr val="accent1"/>
                </a:solidFill>
              </a:rPr>
              <a:t>osobnim FINANcIJAMA </a:t>
            </a:r>
            <a:r>
              <a:rPr lang="bs-Latn-BA" sz="4000" dirty="0">
                <a:solidFill>
                  <a:schemeClr val="accent1"/>
                </a:solidFill>
              </a:rPr>
              <a:t>IMA ZA CILJ....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8AE4-C63F-4C65-911C-E581953D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ti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objasni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pojmove neophodne za pravilno vođenje </a:t>
            </a:r>
            <a:r>
              <a:rPr lang="hr-B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osobnog proračuna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 upravljanje 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osobnim financijama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doprinese i motivira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odgovornijem pristupu u vođenju </a:t>
            </a:r>
            <a:r>
              <a:rPr kumimoji="0" lang="hr-B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osobnih financija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hr-B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promovira</a:t>
            </a:r>
            <a:r>
              <a:rPr kumimoji="0" lang="hr-B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važnost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r-BA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financijske </a:t>
            </a:r>
            <a:r>
              <a:rPr kumimoji="0" lang="hr-BA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pismenosti</a:t>
            </a:r>
          </a:p>
          <a:p>
            <a:pPr marL="360000" indent="-360000" defTabSz="914400" eaLnBrk="0" fontAlgn="base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bs-Latn-B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Financijskom </a:t>
            </a:r>
            <a:r>
              <a:rPr lang="bs-Latn-B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edukacijom se </a:t>
            </a:r>
            <a:r>
              <a:rPr lang="bs-Latn-B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stječu </a:t>
            </a:r>
            <a:r>
              <a:rPr lang="bs-Latn-B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znanja i vještine odgovornog </a:t>
            </a:r>
            <a:r>
              <a:rPr lang="bs-Latn-B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 novcem.</a:t>
            </a: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marR="0" lvl="0" indent="-3600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tabLst/>
              <a:defRPr/>
            </a:pPr>
            <a:endParaRPr kumimoji="0" lang="hr-BA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152302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966C-D302-4D37-8692-CD02DB7D7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/>
              <a:t>UPRAVLJANJE </a:t>
            </a:r>
            <a:r>
              <a:rPr lang="bs-Latn-BA" dirty="0" smtClean="0"/>
              <a:t>OSOBNIM PRORAČUNOM?</a:t>
            </a:r>
            <a:endParaRPr lang="bs-Latn-B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19811-7C9B-4406-ABB8-79651ABE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301021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/>
              <a:t>Ukratko....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D7919-957F-47EA-B72B-BA91FD901136}"/>
              </a:ext>
            </a:extLst>
          </p:cNvPr>
          <p:cNvSpPr txBox="1"/>
          <p:nvPr/>
        </p:nvSpPr>
        <p:spPr>
          <a:xfrm>
            <a:off x="1420428" y="3429000"/>
            <a:ext cx="89842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Proračun 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skup svih naših prihoda i rashoda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tijekom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određenoga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razdoblja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Evidencija prihoda i rashoda je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osnova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uvida u vlastito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financijsko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Ako ne vodimo evidenciju, onda teško imamo uvid u pogrešne korake i moguće bolje prakse</a:t>
            </a: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Proračun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vodi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dnevnoj, mjesečnoj </a:t>
            </a: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 </a:t>
            </a:r>
            <a:r>
              <a:rPr lang="hr-BA" altLang="sr-Latn-R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godišnjoj razini</a:t>
            </a:r>
            <a:endParaRPr lang="hr-BA" altLang="sr-Latn-R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"/>
            </a:pPr>
            <a:r>
              <a:rPr lang="hr-BA" altLang="sr-Latn-R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Postavljanje ciljeva, projiciranje zadataka je VAŽNO!</a:t>
            </a:r>
          </a:p>
        </p:txBody>
      </p:sp>
    </p:spTree>
    <p:extLst>
      <p:ext uri="{BB962C8B-B14F-4D97-AF65-F5344CB8AC3E}">
        <p14:creationId xmlns:p14="http://schemas.microsoft.com/office/powerpoint/2010/main" val="424293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C7E3B-E905-48FB-A6E4-BC3D0F44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rgbClr val="FFFFFF"/>
                </a:solidFill>
              </a:rPr>
              <a:t>KAKO VODITI </a:t>
            </a:r>
            <a:r>
              <a:rPr lang="bs-Latn-BA" dirty="0" smtClean="0">
                <a:solidFill>
                  <a:srgbClr val="FFFFFF"/>
                </a:solidFill>
              </a:rPr>
              <a:t>PRORAČUN?</a:t>
            </a: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AA22-EC99-45B0-8C33-82E1779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endParaRPr lang="hr-BA" altLang="sr-Latn-RS" dirty="0">
              <a:solidFill>
                <a:srgbClr val="FFFFFF"/>
              </a:solidFill>
            </a:endParaRPr>
          </a:p>
          <a:p>
            <a:pPr marL="0" indent="0" eaLnBrk="1" hangingPunct="1">
              <a:buSzPct val="80000"/>
              <a:buNone/>
            </a:pPr>
            <a:r>
              <a:rPr lang="hr-BA" altLang="sr-Latn-RS" dirty="0">
                <a:solidFill>
                  <a:srgbClr val="FFFFFF"/>
                </a:solidFill>
              </a:rPr>
              <a:t>Važno je znati da postoji mnoštvo korisnih alata koji nam mogu pomoći: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Sveska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Plava koverta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Excel </a:t>
            </a:r>
            <a:r>
              <a:rPr lang="en-US" altLang="sr-Latn-RS" dirty="0" err="1" smtClean="0">
                <a:solidFill>
                  <a:srgbClr val="FFFFFF"/>
                </a:solidFill>
              </a:rPr>
              <a:t>tabl</a:t>
            </a:r>
            <a:r>
              <a:rPr lang="bs-Latn-BA" altLang="sr-Latn-RS" dirty="0" smtClean="0">
                <a:solidFill>
                  <a:srgbClr val="FFFFFF"/>
                </a:solidFill>
              </a:rPr>
              <a:t>ic</a:t>
            </a:r>
            <a:r>
              <a:rPr lang="en-US" altLang="sr-Latn-RS" dirty="0" smtClean="0">
                <a:solidFill>
                  <a:srgbClr val="FFFFFF"/>
                </a:solidFill>
              </a:rPr>
              <a:t>a</a:t>
            </a:r>
            <a:endParaRPr lang="en-US" altLang="sr-Latn-RS" dirty="0">
              <a:solidFill>
                <a:srgbClr val="FFFFFF"/>
              </a:solidFill>
            </a:endParaRP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Quicken</a:t>
            </a:r>
          </a:p>
          <a:p>
            <a:pPr eaLnBrk="1" hangingPunct="1">
              <a:buSzPct val="80000"/>
              <a:buFont typeface="Arial" panose="020B0604020202020204" pitchFamily="34" charset="0"/>
              <a:buChar char="•"/>
            </a:pPr>
            <a:r>
              <a:rPr lang="hr-BA" altLang="sr-Latn-RS" dirty="0">
                <a:solidFill>
                  <a:srgbClr val="FFFFFF"/>
                </a:solidFill>
              </a:rPr>
              <a:t>Dostupne online aplikacije</a:t>
            </a:r>
          </a:p>
          <a:p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70" y="162900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97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C1E2E-A999-4D00-8203-69A06F65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rgbClr val="FFFFFF"/>
                </a:solidFill>
              </a:rPr>
              <a:t>ZA POČETAK POKUŠAJ...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DD7CDB-6F36-4EF3-9A6A-658AAD75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533" y="1493012"/>
            <a:ext cx="3499302" cy="43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6BD5-5CC4-4766-ADB5-C2676C1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apraviti svoju evidenciju 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osobnih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primanja (džeparac, stipendija)</a:t>
            </a:r>
          </a:p>
          <a:p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Napraviti svoju evidenciju </a:t>
            </a:r>
            <a:r>
              <a:rPr lang="bs-Latn-BA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osobnih </a:t>
            </a:r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(mjesečna karta za javni 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prijevoz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osobna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higijena, kupovina odjeće i obuće, pohađanje </a:t>
            </a:r>
            <a:r>
              <a:rPr lang="bs-Latn-BA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tečaja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stranog jezika, kupovina poklona za rođendan, ekskurzija i slično)</a:t>
            </a:r>
          </a:p>
          <a:p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Napiši očekivane troškove </a:t>
            </a:r>
          </a:p>
          <a:p>
            <a:r>
              <a:rPr lang="bs-Latn-BA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Budi iskren/a u evidentiranju,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 ćeš </a:t>
            </a:r>
            <a:r>
              <a:rPr lang="bs-Latn-BA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bs-Latn-BA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 znati koliko ti je potrebno novaca i da ne smiješ potrošiti više nego što piše, pa ćeš ubuduće moći rasporediti novac prema važnosti.</a:t>
            </a:r>
          </a:p>
          <a:p>
            <a:pPr marL="0" indent="0">
              <a:buNone/>
            </a:pPr>
            <a:endParaRPr lang="bs-Latn-B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C38AA-2C81-4556-BB30-500EBB63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0540"/>
          </a:xfrm>
        </p:spPr>
        <p:txBody>
          <a:bodyPr>
            <a:normAutofit fontScale="90000"/>
          </a:bodyPr>
          <a:lstStyle/>
          <a:p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PRIMJER </a:t>
            </a:r>
            <a:r>
              <a:rPr lang="bs-Latn-B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PRORAČUNA</a:t>
            </a:r>
            <a:endParaRPr lang="bs-Latn-B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04F6BE-0B2D-4710-832F-E8B2EBFF5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92666"/>
              </p:ext>
            </p:extLst>
          </p:nvPr>
        </p:nvGraphicFramePr>
        <p:xfrm>
          <a:off x="872408" y="1192696"/>
          <a:ext cx="9698502" cy="5421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338">
                  <a:extLst>
                    <a:ext uri="{9D8B030D-6E8A-4147-A177-3AD203B41FA5}">
                      <a16:colId xmlns:a16="http://schemas.microsoft.com/office/drawing/2014/main" val="2132994766"/>
                    </a:ext>
                  </a:extLst>
                </a:gridCol>
                <a:gridCol w="3028140">
                  <a:extLst>
                    <a:ext uri="{9D8B030D-6E8A-4147-A177-3AD203B41FA5}">
                      <a16:colId xmlns:a16="http://schemas.microsoft.com/office/drawing/2014/main" val="4179303545"/>
                    </a:ext>
                  </a:extLst>
                </a:gridCol>
                <a:gridCol w="1056530">
                  <a:extLst>
                    <a:ext uri="{9D8B030D-6E8A-4147-A177-3AD203B41FA5}">
                      <a16:colId xmlns:a16="http://schemas.microsoft.com/office/drawing/2014/main" val="4218614387"/>
                    </a:ext>
                  </a:extLst>
                </a:gridCol>
                <a:gridCol w="685494">
                  <a:extLst>
                    <a:ext uri="{9D8B030D-6E8A-4147-A177-3AD203B41FA5}">
                      <a16:colId xmlns:a16="http://schemas.microsoft.com/office/drawing/2014/main" val="1036744923"/>
                    </a:ext>
                  </a:extLst>
                </a:gridCol>
              </a:tblGrid>
              <a:tr h="19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PLANIRANI IZNOS (ispunite danas za naredni mjesec)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STVARNI IZNOS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RAZLIKA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 anchor="ctr"/>
                </a:tc>
                <a:extLst>
                  <a:ext uri="{0D108BD9-81ED-4DB2-BD59-A6C34878D82A}">
                    <a16:rowId xmlns:a16="http://schemas.microsoft.com/office/drawing/2014/main" val="2716319643"/>
                  </a:ext>
                </a:extLst>
              </a:tr>
              <a:tr h="210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MJESEČNA PRIMANJA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66935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Džeparac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63913583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Stipendija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7729056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Ušteđevina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387181735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Naknada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za rad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48303493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Ostala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primanja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00793342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UKUPNA MJESEČNA PRIMANJA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065684057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3822523570"/>
                  </a:ext>
                </a:extLst>
              </a:tr>
              <a:tr h="21064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MJESEČNI TROŠKOVI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09784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Dopuna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za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mobitel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70586010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Internet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08913788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Hrana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piće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540830811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Osobna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higijena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0974415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Ishrana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bs-Latn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iz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van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kuće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59458263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 smtClean="0">
                          <a:solidFill>
                            <a:schemeClr val="bg1"/>
                          </a:solidFill>
                          <a:effectLst/>
                        </a:rPr>
                        <a:t>Pr</a:t>
                      </a:r>
                      <a:r>
                        <a:rPr lang="bs-Latn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ij</a:t>
                      </a:r>
                      <a:r>
                        <a:rPr lang="en-US" sz="1100" b="0" dirty="0" err="1" smtClean="0">
                          <a:solidFill>
                            <a:schemeClr val="bg1"/>
                          </a:solidFill>
                          <a:effectLst/>
                        </a:rPr>
                        <a:t>evoz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07749472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Školski pribor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02054875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Odjeća i obuća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291632430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Zabava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–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rođendani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koncert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bs-Latn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bioskop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sport…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4211949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Obrazovanje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 – </a:t>
                      </a:r>
                      <a:r>
                        <a:rPr lang="bs-Latn-BA" sz="1100" b="0" dirty="0" smtClean="0">
                          <a:solidFill>
                            <a:schemeClr val="bg1"/>
                          </a:solidFill>
                          <a:effectLst/>
                        </a:rPr>
                        <a:t>tečajevi</a:t>
                      </a: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</a:rPr>
                        <a:t>usavršavanje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812385251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Ljetovanje/zimovanje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941752758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Ostali troškovi – ekskurzija, vozačka dozvola…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bs-Latn-B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2546406603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UKUPNI MJESEČNI TROŠKOVI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307715929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bs-Latn-BA" sz="11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4002002146"/>
                  </a:ext>
                </a:extLst>
              </a:tr>
              <a:tr h="210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</a:rPr>
                        <a:t>UKUPNA MJESEČNA PRIMANJA – UKUPNI MJESEČNI TROŠKOVI = RASPOLOŽIVA SREDSTVA</a:t>
                      </a:r>
                      <a:endParaRPr lang="bs-Latn-BA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s-Latn-B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9" marR="33009" marT="0" marB="0"/>
                </a:tc>
                <a:extLst>
                  <a:ext uri="{0D108BD9-81ED-4DB2-BD59-A6C34878D82A}">
                    <a16:rowId xmlns:a16="http://schemas.microsoft.com/office/drawing/2014/main" val="130420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48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BC35-7C0F-4499-9353-D37224D7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VAŽNO JE SVE PRIHODE I RASHODE IMATI U VIDU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ADD857E-5A3C-47F8-81A4-E1B0A258C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729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7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1af3243-3dd4-4a8d-8c0d-dd76da1f02a5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1333</Words>
  <Application>Microsoft Office PowerPoint</Application>
  <PresentationFormat>Widescreen</PresentationFormat>
  <Paragraphs>278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Calibri</vt:lpstr>
      <vt:lpstr>Corbel</vt:lpstr>
      <vt:lpstr>Franklin Gothic Book</vt:lpstr>
      <vt:lpstr>Franklin Gothic Demi</vt:lpstr>
      <vt:lpstr>Gill Sans MT</vt:lpstr>
      <vt:lpstr>Times New Roman</vt:lpstr>
      <vt:lpstr>Wingdings</vt:lpstr>
      <vt:lpstr>Wingdings 2</vt:lpstr>
      <vt:lpstr>DividendVTI</vt:lpstr>
      <vt:lpstr>VJEŠTINA UPRAVLJANJA OSOBNIM FINANCIJAMA</vt:lpstr>
      <vt:lpstr>O CENTRALNOJ BANCI BOSNE I HERCEGOVINE</vt:lpstr>
      <vt:lpstr>NOVAC BOSNE I HERCEGOVINE</vt:lpstr>
      <vt:lpstr>FINANCIJSKA EDUKACIJA O VJEŠTINI UPRAVLJANJA osobnim FINANcIJAMA IMA ZA CILJ....</vt:lpstr>
      <vt:lpstr>UPRAVLJANJE OSOBNIM PRORAČUNOM?</vt:lpstr>
      <vt:lpstr>KAKO VODITI PRORAČUN?</vt:lpstr>
      <vt:lpstr>ZA POČETAK POKUŠAJ...</vt:lpstr>
      <vt:lpstr>PRIMJER PRORAČUNA</vt:lpstr>
      <vt:lpstr>VAŽNO JE SVE PRIHODE I RASHODE IMATI U VIDU</vt:lpstr>
      <vt:lpstr>KORAK PO KORAK..DO OSOBNOG PRORAČUNA</vt:lpstr>
      <vt:lpstr>OSOBNI PRORAČUN JE PRAKTIČNA POMOĆ DA BUDEMO ODGOVORNIJI U FINANCIJSKOM PONAŠANJU</vt:lpstr>
      <vt:lpstr>ZAŠTO SU CILJEVI VAŽNI?</vt:lpstr>
      <vt:lpstr>ŠTO MOŽE BITI CILJ?</vt:lpstr>
      <vt:lpstr>KAKO OSTVARITI CILJEVE, OSIM ŠTO SAM IH DEFINIRAO/LA?</vt:lpstr>
      <vt:lpstr>UMANJENJE TROŠKOVA – LAKO PRIMJENJIV PRIMJER</vt:lpstr>
      <vt:lpstr>NAČINI POVEĆANJA PRIHODA</vt:lpstr>
      <vt:lpstr>NAČINI SMANJENJA TROŠKOVA</vt:lpstr>
      <vt:lpstr>VRSTE CILJEVA</vt:lpstr>
      <vt:lpstr>KADA SAGLEDAMO OSOBNE FINANCIJE, ONDA I VIDIMO MOGUĆNOSTI UŠTEDE </vt:lpstr>
      <vt:lpstr>VAŽNO JE PONAŠATI SE ODGOVORNO  PREMA NOVCU</vt:lpstr>
      <vt:lpstr>A kad uštedim, štO i kako dalje?</vt:lpstr>
      <vt:lpstr>Važno je da odluku prati</vt:lpstr>
      <vt:lpstr>Malo o vama...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VJEŠTINA UPRAVLJANJA LIČNIM FINANSIJAMA</dc:title>
  <dc:creator>Tarik</dc:creator>
  <cp:lastModifiedBy>Ema Mundzehasic</cp:lastModifiedBy>
  <cp:revision>23</cp:revision>
  <dcterms:created xsi:type="dcterms:W3CDTF">2020-10-21T11:42:44Z</dcterms:created>
  <dcterms:modified xsi:type="dcterms:W3CDTF">2021-11-02T07:44:36Z</dcterms:modified>
</cp:coreProperties>
</file>