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97" r:id="rId3"/>
    <p:sldId id="503" r:id="rId4"/>
    <p:sldId id="505" r:id="rId5"/>
    <p:sldId id="499" r:id="rId6"/>
    <p:sldId id="522" r:id="rId7"/>
    <p:sldId id="506" r:id="rId8"/>
    <p:sldId id="523" r:id="rId9"/>
    <p:sldId id="507" r:id="rId10"/>
    <p:sldId id="508" r:id="rId11"/>
    <p:sldId id="521" r:id="rId12"/>
    <p:sldId id="509" r:id="rId13"/>
    <p:sldId id="510" r:id="rId14"/>
    <p:sldId id="519" r:id="rId15"/>
    <p:sldId id="520" r:id="rId16"/>
    <p:sldId id="511" r:id="rId17"/>
    <p:sldId id="513" r:id="rId18"/>
    <p:sldId id="514" r:id="rId19"/>
    <p:sldId id="515" r:id="rId20"/>
    <p:sldId id="516" r:id="rId21"/>
    <p:sldId id="501" r:id="rId22"/>
    <p:sldId id="525" r:id="rId23"/>
    <p:sldId id="517" r:id="rId24"/>
    <p:sldId id="504" r:id="rId25"/>
    <p:sldId id="524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6775" autoAdjust="0"/>
  </p:normalViewPr>
  <p:slideViewPr>
    <p:cSldViewPr>
      <p:cViewPr varScale="1">
        <p:scale>
          <a:sx n="100" d="100"/>
          <a:sy n="100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52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17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Finansijska stabilnost podrazumijeva stanje u kojem finansijski sistem može apsorbovati različite situacije bez značajnih poremećaja u svom trenutnom i budućem funkcionisanju i čije funkcionisanje nema negativne uticaje na ekonomiju.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8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57438"/>
            <a:ext cx="7924800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bs-Latn-BA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Nadležnosti</a:t>
            </a: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osnovne funkcije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226050"/>
            <a:ext cx="8135937" cy="1346200"/>
          </a:xfrm>
        </p:spPr>
        <p:txBody>
          <a:bodyPr/>
          <a:lstStyle/>
          <a:p>
            <a:pPr algn="r" eaLnBrk="1" hangingPunct="1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" y="5157192"/>
            <a:ext cx="6900101" cy="111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3. Platni sistemi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Reforma platnih sistema 2001. godine</a:t>
            </a:r>
          </a:p>
          <a:p>
            <a:r>
              <a:rPr lang="bs-Latn-BA" dirty="0" smtClean="0"/>
              <a:t>RTGS i žirokliring sistemi – CBBiH i komercijalne banke</a:t>
            </a:r>
          </a:p>
          <a:p>
            <a:r>
              <a:rPr lang="bs-Latn-BA" dirty="0" smtClean="0"/>
              <a:t>Ključno za funkcionisanje ekonomije</a:t>
            </a:r>
          </a:p>
          <a:p>
            <a:r>
              <a:rPr lang="bs-Latn-BA" dirty="0" smtClean="0"/>
              <a:t>Jedinstveni </a:t>
            </a:r>
            <a:r>
              <a:rPr lang="bs-Latn-BA" dirty="0"/>
              <a:t>registar računa poslovnih subjekata (JRRPS) </a:t>
            </a:r>
            <a:r>
              <a:rPr lang="bs-Latn-BA" dirty="0" smtClean="0"/>
              <a:t>BiH</a:t>
            </a:r>
            <a:r>
              <a:rPr lang="bs-Latn-BA" dirty="0"/>
              <a:t>, </a:t>
            </a:r>
            <a:endParaRPr lang="bs-Latn-BA" dirty="0" smtClean="0"/>
          </a:p>
          <a:p>
            <a:r>
              <a:rPr lang="bs-Latn-BA" dirty="0" smtClean="0"/>
              <a:t>Centralni </a:t>
            </a:r>
            <a:r>
              <a:rPr lang="bs-Latn-BA" dirty="0"/>
              <a:t>registar kredita (CRK) pravnih i fizičkih lica u Bosni i </a:t>
            </a:r>
            <a:r>
              <a:rPr lang="bs-Latn-BA" dirty="0" smtClean="0"/>
              <a:t>Hercegovini</a:t>
            </a:r>
            <a:r>
              <a:rPr lang="bs-Latn-BA" dirty="0"/>
              <a:t> </a:t>
            </a:r>
            <a:endParaRPr lang="bs-Latn-BA" dirty="0" smtClean="0"/>
          </a:p>
          <a:p>
            <a:r>
              <a:rPr lang="pl-PL" dirty="0" smtClean="0"/>
              <a:t>40 </a:t>
            </a:r>
            <a:r>
              <a:rPr lang="pl-PL" dirty="0"/>
              <a:t>miliona transakcija u ukupnoj vrijednosti od preko 100 milijardi </a:t>
            </a:r>
            <a:r>
              <a:rPr lang="pl-PL" dirty="0" smtClean="0"/>
              <a:t>KM</a:t>
            </a:r>
            <a:r>
              <a:rPr lang="pl-PL" dirty="0"/>
              <a:t> </a:t>
            </a:r>
            <a:r>
              <a:rPr lang="pl-PL" dirty="0" smtClean="0"/>
              <a:t>na godišnjoj osnovi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3. Platni sistemi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9" name="object 51"/>
          <p:cNvSpPr/>
          <p:nvPr/>
        </p:nvSpPr>
        <p:spPr>
          <a:xfrm>
            <a:off x="7091461" y="4137515"/>
            <a:ext cx="0" cy="1008199"/>
          </a:xfrm>
          <a:custGeom>
            <a:avLst/>
            <a:gdLst/>
            <a:ahLst/>
            <a:cxnLst/>
            <a:rect l="l" t="t" r="r" b="b"/>
            <a:pathLst>
              <a:path h="688339">
                <a:moveTo>
                  <a:pt x="0" y="6881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0" name="object 52"/>
          <p:cNvSpPr/>
          <p:nvPr/>
        </p:nvSpPr>
        <p:spPr>
          <a:xfrm>
            <a:off x="6983293" y="4054390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1" name="object 53"/>
          <p:cNvSpPr/>
          <p:nvPr/>
        </p:nvSpPr>
        <p:spPr>
          <a:xfrm>
            <a:off x="2275234" y="5451222"/>
            <a:ext cx="1399760" cy="668723"/>
          </a:xfrm>
          <a:custGeom>
            <a:avLst/>
            <a:gdLst/>
            <a:ahLst/>
            <a:cxnLst/>
            <a:rect l="l" t="t" r="r" b="b"/>
            <a:pathLst>
              <a:path w="955675" h="456564">
                <a:moveTo>
                  <a:pt x="0" y="0"/>
                </a:moveTo>
                <a:lnTo>
                  <a:pt x="0" y="303847"/>
                </a:lnTo>
                <a:lnTo>
                  <a:pt x="2381" y="391953"/>
                </a:lnTo>
                <a:lnTo>
                  <a:pt x="19050" y="437197"/>
                </a:lnTo>
                <a:lnTo>
                  <a:pt x="64293" y="453866"/>
                </a:lnTo>
                <a:lnTo>
                  <a:pt x="152400" y="456247"/>
                </a:lnTo>
                <a:lnTo>
                  <a:pt x="955370" y="456247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2" name="object 54"/>
          <p:cNvSpPr/>
          <p:nvPr/>
        </p:nvSpPr>
        <p:spPr>
          <a:xfrm>
            <a:off x="6400581" y="4923120"/>
            <a:ext cx="1356046" cy="611988"/>
          </a:xfrm>
          <a:custGeom>
            <a:avLst/>
            <a:gdLst/>
            <a:ahLst/>
            <a:cxnLst/>
            <a:rect l="l" t="t" r="r" b="b"/>
            <a:pathLst>
              <a:path w="925829" h="417829">
                <a:moveTo>
                  <a:pt x="77309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773099" y="417601"/>
                </a:lnTo>
                <a:lnTo>
                  <a:pt x="861206" y="415220"/>
                </a:lnTo>
                <a:lnTo>
                  <a:pt x="906449" y="398551"/>
                </a:lnTo>
                <a:lnTo>
                  <a:pt x="923118" y="353307"/>
                </a:lnTo>
                <a:lnTo>
                  <a:pt x="925499" y="265201"/>
                </a:lnTo>
                <a:lnTo>
                  <a:pt x="925499" y="152400"/>
                </a:lnTo>
                <a:lnTo>
                  <a:pt x="923118" y="64293"/>
                </a:lnTo>
                <a:lnTo>
                  <a:pt x="906449" y="19050"/>
                </a:lnTo>
                <a:lnTo>
                  <a:pt x="861206" y="2381"/>
                </a:lnTo>
                <a:lnTo>
                  <a:pt x="773099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3" name="object 55"/>
          <p:cNvSpPr/>
          <p:nvPr/>
        </p:nvSpPr>
        <p:spPr>
          <a:xfrm>
            <a:off x="1561625" y="4923120"/>
            <a:ext cx="1418361" cy="611988"/>
          </a:xfrm>
          <a:custGeom>
            <a:avLst/>
            <a:gdLst/>
            <a:ahLst/>
            <a:cxnLst/>
            <a:rect l="l" t="t" r="r" b="b"/>
            <a:pathLst>
              <a:path w="968375" h="417829">
                <a:moveTo>
                  <a:pt x="815670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815670" y="417601"/>
                </a:lnTo>
                <a:lnTo>
                  <a:pt x="903776" y="415220"/>
                </a:lnTo>
                <a:lnTo>
                  <a:pt x="949020" y="398551"/>
                </a:lnTo>
                <a:lnTo>
                  <a:pt x="965688" y="353307"/>
                </a:lnTo>
                <a:lnTo>
                  <a:pt x="968070" y="265201"/>
                </a:lnTo>
                <a:lnTo>
                  <a:pt x="968070" y="152400"/>
                </a:lnTo>
                <a:lnTo>
                  <a:pt x="965688" y="64293"/>
                </a:lnTo>
                <a:lnTo>
                  <a:pt x="949020" y="19050"/>
                </a:lnTo>
                <a:lnTo>
                  <a:pt x="903776" y="2381"/>
                </a:lnTo>
                <a:lnTo>
                  <a:pt x="815670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4" name="object 56"/>
          <p:cNvSpPr/>
          <p:nvPr/>
        </p:nvSpPr>
        <p:spPr>
          <a:xfrm>
            <a:off x="3674551" y="5756754"/>
            <a:ext cx="1830384" cy="744058"/>
          </a:xfrm>
          <a:custGeom>
            <a:avLst/>
            <a:gdLst/>
            <a:ahLst/>
            <a:cxnLst/>
            <a:rect l="l" t="t" r="r" b="b"/>
            <a:pathLst>
              <a:path w="1249679" h="508000">
                <a:moveTo>
                  <a:pt x="1096797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55206"/>
                </a:lnTo>
                <a:lnTo>
                  <a:pt x="2381" y="443312"/>
                </a:lnTo>
                <a:lnTo>
                  <a:pt x="19050" y="488556"/>
                </a:lnTo>
                <a:lnTo>
                  <a:pt x="64293" y="505225"/>
                </a:lnTo>
                <a:lnTo>
                  <a:pt x="152400" y="507606"/>
                </a:lnTo>
                <a:lnTo>
                  <a:pt x="1096797" y="507606"/>
                </a:lnTo>
                <a:lnTo>
                  <a:pt x="1184903" y="505225"/>
                </a:lnTo>
                <a:lnTo>
                  <a:pt x="1230147" y="488556"/>
                </a:lnTo>
                <a:lnTo>
                  <a:pt x="1246816" y="443312"/>
                </a:lnTo>
                <a:lnTo>
                  <a:pt x="1249197" y="355206"/>
                </a:lnTo>
                <a:lnTo>
                  <a:pt x="1249197" y="152400"/>
                </a:lnTo>
                <a:lnTo>
                  <a:pt x="1246816" y="64293"/>
                </a:lnTo>
                <a:lnTo>
                  <a:pt x="1230147" y="19050"/>
                </a:lnTo>
                <a:lnTo>
                  <a:pt x="1184903" y="2381"/>
                </a:lnTo>
                <a:lnTo>
                  <a:pt x="1096797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5" name="object 57"/>
          <p:cNvSpPr/>
          <p:nvPr/>
        </p:nvSpPr>
        <p:spPr>
          <a:xfrm>
            <a:off x="2965593" y="4054393"/>
            <a:ext cx="3388256" cy="629659"/>
          </a:xfrm>
          <a:custGeom>
            <a:avLst/>
            <a:gdLst/>
            <a:ahLst/>
            <a:cxnLst/>
            <a:rect l="l" t="t" r="r" b="b"/>
            <a:pathLst>
              <a:path w="2313304" h="429895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77380"/>
                </a:lnTo>
                <a:lnTo>
                  <a:pt x="2381" y="365486"/>
                </a:lnTo>
                <a:lnTo>
                  <a:pt x="19050" y="410730"/>
                </a:lnTo>
                <a:lnTo>
                  <a:pt x="64293" y="427399"/>
                </a:lnTo>
                <a:lnTo>
                  <a:pt x="152400" y="429780"/>
                </a:lnTo>
                <a:lnTo>
                  <a:pt x="2160625" y="429780"/>
                </a:lnTo>
                <a:lnTo>
                  <a:pt x="2248731" y="427399"/>
                </a:lnTo>
                <a:lnTo>
                  <a:pt x="2293975" y="410730"/>
                </a:lnTo>
                <a:lnTo>
                  <a:pt x="2310644" y="365486"/>
                </a:lnTo>
                <a:lnTo>
                  <a:pt x="2313025" y="277380"/>
                </a:lnTo>
                <a:lnTo>
                  <a:pt x="2313025" y="152400"/>
                </a:lnTo>
                <a:lnTo>
                  <a:pt x="2310644" y="64293"/>
                </a:lnTo>
                <a:lnTo>
                  <a:pt x="2293975" y="19050"/>
                </a:lnTo>
                <a:lnTo>
                  <a:pt x="2248731" y="2381"/>
                </a:lnTo>
                <a:lnTo>
                  <a:pt x="2160625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6" name="object 58"/>
          <p:cNvSpPr txBox="1"/>
          <p:nvPr/>
        </p:nvSpPr>
        <p:spPr>
          <a:xfrm>
            <a:off x="1688866" y="5018951"/>
            <a:ext cx="1162591" cy="4010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Banka osobe koja  plaća račun</a:t>
            </a:r>
          </a:p>
        </p:txBody>
      </p:sp>
      <p:sp>
        <p:nvSpPr>
          <p:cNvPr id="48" name="object 60"/>
          <p:cNvSpPr txBox="1"/>
          <p:nvPr/>
        </p:nvSpPr>
        <p:spPr>
          <a:xfrm>
            <a:off x="6418252" y="4937103"/>
            <a:ext cx="1320704" cy="5956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bs-Latn-BA" sz="1100" u="none" spc="15" dirty="0">
                <a:solidFill>
                  <a:srgbClr val="231F20"/>
                </a:solidFill>
                <a:latin typeface="Calibri"/>
                <a:cs typeface="Calibri"/>
              </a:rPr>
              <a:t>Banka osobe / </a:t>
            </a:r>
            <a:r>
              <a:rPr sz="1100" u="none" spc="15" dirty="0" err="1">
                <a:solidFill>
                  <a:srgbClr val="231F20"/>
                </a:solidFill>
                <a:latin typeface="Calibri"/>
                <a:cs typeface="Calibri"/>
              </a:rPr>
              <a:t>institucije</a:t>
            </a: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 primaoca  uplate</a:t>
            </a:r>
          </a:p>
        </p:txBody>
      </p:sp>
      <p:sp>
        <p:nvSpPr>
          <p:cNvPr id="49" name="object 61"/>
          <p:cNvSpPr txBox="1"/>
          <p:nvPr/>
        </p:nvSpPr>
        <p:spPr>
          <a:xfrm>
            <a:off x="3724337" y="2329903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none" spc="35" dirty="0">
                <a:solidFill>
                  <a:srgbClr val="F79647"/>
                </a:solidFill>
                <a:latin typeface="Calibri"/>
                <a:cs typeface="Calibri"/>
              </a:rPr>
              <a:t>Slanje </a:t>
            </a:r>
            <a:r>
              <a:rPr sz="1100" b="1" u="none" spc="25" dirty="0">
                <a:solidFill>
                  <a:srgbClr val="F79647"/>
                </a:solidFill>
                <a:latin typeface="Calibri"/>
                <a:cs typeface="Calibri"/>
              </a:rPr>
              <a:t>računa </a:t>
            </a:r>
            <a:r>
              <a:rPr sz="1100" b="1" u="none" spc="20" dirty="0">
                <a:solidFill>
                  <a:srgbClr val="F79647"/>
                </a:solidFill>
                <a:latin typeface="Calibri"/>
                <a:cs typeface="Calibri"/>
              </a:rPr>
              <a:t>na</a:t>
            </a:r>
            <a:r>
              <a:rPr sz="1100" b="1" u="none" spc="-75" dirty="0">
                <a:solidFill>
                  <a:srgbClr val="F79647"/>
                </a:solidFill>
                <a:latin typeface="Calibri"/>
                <a:cs typeface="Calibri"/>
              </a:rPr>
              <a:t> </a:t>
            </a:r>
            <a:r>
              <a:rPr sz="1100" b="1" u="none" spc="30" dirty="0">
                <a:solidFill>
                  <a:srgbClr val="F79647"/>
                </a:solidFill>
                <a:latin typeface="Calibri"/>
                <a:cs typeface="Calibri"/>
              </a:rPr>
              <a:t>plaćanje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0" name="object 62"/>
          <p:cNvSpPr txBox="1"/>
          <p:nvPr/>
        </p:nvSpPr>
        <p:spPr>
          <a:xfrm>
            <a:off x="3687269" y="3133529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none" spc="35" dirty="0">
                <a:solidFill>
                  <a:srgbClr val="005CA5"/>
                </a:solidFill>
                <a:latin typeface="Calibri"/>
                <a:cs typeface="Calibri"/>
              </a:rPr>
              <a:t>Slanje </a:t>
            </a:r>
            <a:r>
              <a:rPr sz="1100" b="1" u="none" spc="25" dirty="0">
                <a:solidFill>
                  <a:srgbClr val="005CA5"/>
                </a:solidFill>
                <a:latin typeface="Calibri"/>
                <a:cs typeface="Calibri"/>
              </a:rPr>
              <a:t>računa </a:t>
            </a:r>
            <a:r>
              <a:rPr sz="1100" b="1" u="none" spc="20" dirty="0">
                <a:solidFill>
                  <a:srgbClr val="005CA5"/>
                </a:solidFill>
                <a:latin typeface="Calibri"/>
                <a:cs typeface="Calibri"/>
              </a:rPr>
              <a:t>na</a:t>
            </a:r>
            <a:r>
              <a:rPr sz="1100" b="1" u="none" spc="-75" dirty="0">
                <a:solidFill>
                  <a:srgbClr val="005CA5"/>
                </a:solidFill>
                <a:latin typeface="Calibri"/>
                <a:cs typeface="Calibri"/>
              </a:rPr>
              <a:t> </a:t>
            </a:r>
            <a:r>
              <a:rPr sz="1100" b="1" u="none" spc="30" dirty="0">
                <a:solidFill>
                  <a:srgbClr val="005CA5"/>
                </a:solidFill>
                <a:latin typeface="Calibri"/>
                <a:cs typeface="Calibri"/>
              </a:rPr>
              <a:t>plaćanje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1" name="object 63"/>
          <p:cNvSpPr txBox="1"/>
          <p:nvPr/>
        </p:nvSpPr>
        <p:spPr>
          <a:xfrm>
            <a:off x="2985065" y="4157894"/>
            <a:ext cx="3349193" cy="4010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Ukoliko je račun u istoj komercijalnoj banci,  banka direktno vrši prenos, bez posrednika</a:t>
            </a:r>
          </a:p>
        </p:txBody>
      </p:sp>
      <p:sp>
        <p:nvSpPr>
          <p:cNvPr id="52" name="object 64"/>
          <p:cNvSpPr/>
          <p:nvPr/>
        </p:nvSpPr>
        <p:spPr>
          <a:xfrm>
            <a:off x="2264153" y="2571577"/>
            <a:ext cx="4820567" cy="423183"/>
          </a:xfrm>
          <a:custGeom>
            <a:avLst/>
            <a:gdLst/>
            <a:ahLst/>
            <a:cxnLst/>
            <a:rect l="l" t="t" r="r" b="b"/>
            <a:pathLst>
              <a:path w="3291204" h="288925">
                <a:moveTo>
                  <a:pt x="3290658" y="288455"/>
                </a:moveTo>
                <a:lnTo>
                  <a:pt x="3290658" y="148640"/>
                </a:lnTo>
                <a:lnTo>
                  <a:pt x="3288277" y="67811"/>
                </a:lnTo>
                <a:lnTo>
                  <a:pt x="3271608" y="26262"/>
                </a:lnTo>
                <a:lnTo>
                  <a:pt x="3226365" y="10846"/>
                </a:lnTo>
                <a:lnTo>
                  <a:pt x="3138258" y="8420"/>
                </a:lnTo>
                <a:lnTo>
                  <a:pt x="50799" y="0"/>
                </a:lnTo>
                <a:lnTo>
                  <a:pt x="21431" y="712"/>
                </a:lnTo>
                <a:lnTo>
                  <a:pt x="6349" y="6227"/>
                </a:lnTo>
                <a:lnTo>
                  <a:pt x="793" y="21293"/>
                </a:lnTo>
                <a:lnTo>
                  <a:pt x="0" y="50660"/>
                </a:lnTo>
                <a:lnTo>
                  <a:pt x="0" y="137286"/>
                </a:lnTo>
              </a:path>
            </a:pathLst>
          </a:custGeom>
          <a:ln w="25399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3" name="object 65"/>
          <p:cNvSpPr/>
          <p:nvPr/>
        </p:nvSpPr>
        <p:spPr>
          <a:xfrm>
            <a:off x="2155990" y="2739456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6" name="object 68"/>
          <p:cNvSpPr/>
          <p:nvPr/>
        </p:nvSpPr>
        <p:spPr>
          <a:xfrm>
            <a:off x="2270585" y="3943187"/>
            <a:ext cx="0" cy="838926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9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7" name="object 69"/>
          <p:cNvSpPr/>
          <p:nvPr/>
        </p:nvSpPr>
        <p:spPr>
          <a:xfrm>
            <a:off x="2162418" y="474813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8" name="object 70"/>
          <p:cNvSpPr/>
          <p:nvPr/>
        </p:nvSpPr>
        <p:spPr>
          <a:xfrm>
            <a:off x="3381142" y="3422997"/>
            <a:ext cx="2631175" cy="0"/>
          </a:xfrm>
          <a:custGeom>
            <a:avLst/>
            <a:gdLst/>
            <a:ahLst/>
            <a:cxnLst/>
            <a:rect l="l" t="t" r="r" b="b"/>
            <a:pathLst>
              <a:path w="1796415">
                <a:moveTo>
                  <a:pt x="17961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9" name="object 71"/>
          <p:cNvSpPr/>
          <p:nvPr/>
        </p:nvSpPr>
        <p:spPr>
          <a:xfrm>
            <a:off x="3298011" y="3314828"/>
            <a:ext cx="117189" cy="216707"/>
          </a:xfrm>
          <a:custGeom>
            <a:avLst/>
            <a:gdLst/>
            <a:ahLst/>
            <a:cxnLst/>
            <a:rect l="l" t="t" r="r" b="b"/>
            <a:pathLst>
              <a:path w="80009" h="147955">
                <a:moveTo>
                  <a:pt x="79425" y="0"/>
                </a:moveTo>
                <a:lnTo>
                  <a:pt x="0" y="73850"/>
                </a:lnTo>
                <a:lnTo>
                  <a:pt x="79425" y="147700"/>
                </a:lnTo>
                <a:lnTo>
                  <a:pt x="79425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0" name="object 72"/>
          <p:cNvSpPr txBox="1"/>
          <p:nvPr/>
        </p:nvSpPr>
        <p:spPr>
          <a:xfrm>
            <a:off x="3914318" y="5814732"/>
            <a:ext cx="1351396" cy="58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185">
              <a:lnSpc>
                <a:spcPct val="114599"/>
              </a:lnSpc>
              <a:spcBef>
                <a:spcPts val="100"/>
              </a:spcBef>
            </a:pPr>
            <a:r>
              <a:rPr sz="1100" u="none" spc="25" dirty="0">
                <a:solidFill>
                  <a:srgbClr val="231F20"/>
                </a:solidFill>
                <a:latin typeface="Calibri"/>
                <a:cs typeface="Calibri"/>
              </a:rPr>
              <a:t>Centralna banka  </a:t>
            </a:r>
            <a:r>
              <a:rPr sz="1100" u="none" spc="30" dirty="0">
                <a:solidFill>
                  <a:srgbClr val="231F20"/>
                </a:solidFill>
                <a:latin typeface="Calibri"/>
                <a:cs typeface="Calibri"/>
              </a:rPr>
              <a:t>Bosne </a:t>
            </a:r>
            <a:r>
              <a:rPr sz="1100" u="none" spc="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u="none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20" dirty="0">
                <a:solidFill>
                  <a:srgbClr val="231F20"/>
                </a:solidFill>
                <a:latin typeface="Calibri"/>
                <a:cs typeface="Calibri"/>
              </a:rPr>
              <a:t>Hercegovine</a:t>
            </a:r>
            <a:endParaRPr sz="1100" u="none">
              <a:latin typeface="Calibri"/>
              <a:cs typeface="Calibri"/>
            </a:endParaRPr>
          </a:p>
          <a:p>
            <a:pPr marL="118745">
              <a:lnSpc>
                <a:spcPct val="100000"/>
              </a:lnSpc>
              <a:spcBef>
                <a:spcPts val="140"/>
              </a:spcBef>
            </a:pPr>
            <a:r>
              <a:rPr sz="1100" u="none" spc="20" dirty="0">
                <a:solidFill>
                  <a:srgbClr val="231F20"/>
                </a:solidFill>
                <a:latin typeface="Calibri"/>
                <a:cs typeface="Calibri"/>
              </a:rPr>
              <a:t>/platni</a:t>
            </a:r>
            <a:r>
              <a:rPr sz="1100" u="none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30" dirty="0">
                <a:solidFill>
                  <a:srgbClr val="231F20"/>
                </a:solidFill>
                <a:latin typeface="Calibri"/>
                <a:cs typeface="Calibri"/>
              </a:rPr>
              <a:t>sistemi/</a:t>
            </a:r>
            <a:endParaRPr sz="1100" u="none">
              <a:latin typeface="Calibri"/>
              <a:cs typeface="Calibri"/>
            </a:endParaRPr>
          </a:p>
        </p:txBody>
      </p:sp>
      <p:sp>
        <p:nvSpPr>
          <p:cNvPr id="61" name="object 73"/>
          <p:cNvSpPr/>
          <p:nvPr/>
        </p:nvSpPr>
        <p:spPr>
          <a:xfrm>
            <a:off x="3049488" y="4688064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2" name="object 74"/>
          <p:cNvSpPr/>
          <p:nvPr/>
        </p:nvSpPr>
        <p:spPr>
          <a:xfrm>
            <a:off x="5510360" y="3701437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3" name="object 75"/>
          <p:cNvSpPr/>
          <p:nvPr/>
        </p:nvSpPr>
        <p:spPr>
          <a:xfrm>
            <a:off x="6359991" y="3612339"/>
            <a:ext cx="147882" cy="202756"/>
          </a:xfrm>
          <a:custGeom>
            <a:avLst/>
            <a:gdLst/>
            <a:ahLst/>
            <a:cxnLst/>
            <a:rect l="l" t="t" r="r" b="b"/>
            <a:pathLst>
              <a:path w="100965" h="138430">
                <a:moveTo>
                  <a:pt x="0" y="0"/>
                </a:moveTo>
                <a:lnTo>
                  <a:pt x="52857" y="137909"/>
                </a:lnTo>
                <a:lnTo>
                  <a:pt x="100596" y="40525"/>
                </a:lnTo>
                <a:lnTo>
                  <a:pt x="0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4" name="object 76"/>
          <p:cNvSpPr/>
          <p:nvPr/>
        </p:nvSpPr>
        <p:spPr>
          <a:xfrm>
            <a:off x="5503703" y="5713562"/>
            <a:ext cx="1591355" cy="406442"/>
          </a:xfrm>
          <a:custGeom>
            <a:avLst/>
            <a:gdLst/>
            <a:ahLst/>
            <a:cxnLst/>
            <a:rect l="l" t="t" r="r" b="b"/>
            <a:pathLst>
              <a:path w="1086484" h="277495">
                <a:moveTo>
                  <a:pt x="0" y="277139"/>
                </a:moveTo>
                <a:lnTo>
                  <a:pt x="972146" y="277139"/>
                </a:lnTo>
                <a:lnTo>
                  <a:pt x="1038226" y="275353"/>
                </a:lnTo>
                <a:lnTo>
                  <a:pt x="1072159" y="262851"/>
                </a:lnTo>
                <a:lnTo>
                  <a:pt x="1084660" y="228919"/>
                </a:lnTo>
                <a:lnTo>
                  <a:pt x="1086446" y="162839"/>
                </a:lnTo>
                <a:lnTo>
                  <a:pt x="1086446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5" name="object 77"/>
          <p:cNvSpPr/>
          <p:nvPr/>
        </p:nvSpPr>
        <p:spPr>
          <a:xfrm>
            <a:off x="6986831" y="563044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6" name="object 78"/>
          <p:cNvSpPr/>
          <p:nvPr/>
        </p:nvSpPr>
        <p:spPr>
          <a:xfrm>
            <a:off x="6578920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7" name="object 79"/>
          <p:cNvSpPr/>
          <p:nvPr/>
        </p:nvSpPr>
        <p:spPr>
          <a:xfrm>
            <a:off x="1758038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8" name="object 80"/>
          <p:cNvSpPr txBox="1"/>
          <p:nvPr/>
        </p:nvSpPr>
        <p:spPr>
          <a:xfrm>
            <a:off x="6836663" y="3083427"/>
            <a:ext cx="520841" cy="80060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Osoba  kojoj se  plaća  račun</a:t>
            </a:r>
          </a:p>
        </p:txBody>
      </p:sp>
      <p:sp>
        <p:nvSpPr>
          <p:cNvPr id="69" name="object 81"/>
          <p:cNvSpPr txBox="1"/>
          <p:nvPr/>
        </p:nvSpPr>
        <p:spPr>
          <a:xfrm>
            <a:off x="1910128" y="3099987"/>
            <a:ext cx="693833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Osoba  </a:t>
            </a:r>
            <a:r>
              <a:rPr sz="1100" u="none" spc="10" dirty="0">
                <a:solidFill>
                  <a:srgbClr val="231F20"/>
                </a:solidFill>
                <a:latin typeface="Calibri"/>
                <a:cs typeface="Calibri"/>
              </a:rPr>
              <a:t>koja</a:t>
            </a:r>
            <a:r>
              <a:rPr sz="1100" u="none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35" dirty="0">
                <a:solidFill>
                  <a:srgbClr val="231F20"/>
                </a:solidFill>
                <a:latin typeface="Calibri"/>
                <a:cs typeface="Calibri"/>
              </a:rPr>
              <a:t>plaća  </a:t>
            </a:r>
            <a:r>
              <a:rPr sz="1100" u="none" spc="25" dirty="0">
                <a:solidFill>
                  <a:srgbClr val="231F20"/>
                </a:solidFill>
                <a:latin typeface="Calibri"/>
                <a:cs typeface="Calibri"/>
              </a:rPr>
              <a:t>račun</a:t>
            </a:r>
            <a:endParaRPr sz="1100" u="non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7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4. Izdavanje novčanica i kovanica BiH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Jedina institucija koja ima pravo da stavlja </a:t>
            </a:r>
            <a:r>
              <a:rPr lang="bs-Latn-BA" dirty="0"/>
              <a:t>u i povlači iz opticaja novčanice i kovanice </a:t>
            </a:r>
            <a:r>
              <a:rPr lang="en-US" dirty="0" smtClean="0"/>
              <a:t>k</a:t>
            </a:r>
            <a:r>
              <a:rPr lang="bs-Latn-BA" dirty="0" smtClean="0"/>
              <a:t>onvertibilne </a:t>
            </a:r>
            <a:r>
              <a:rPr lang="bs-Latn-BA" dirty="0"/>
              <a:t>marke (KM</a:t>
            </a:r>
            <a:r>
              <a:rPr lang="bs-Latn-BA" dirty="0" smtClean="0"/>
              <a:t>)</a:t>
            </a:r>
          </a:p>
          <a:p>
            <a:r>
              <a:rPr lang="bs-Latn-BA" dirty="0" smtClean="0"/>
              <a:t>CBBiH određuje o izdavanju određenih apoena, obilježja, zaštitne elemente </a:t>
            </a:r>
          </a:p>
          <a:p>
            <a:r>
              <a:rPr lang="bs-Latn-BA" dirty="0" smtClean="0"/>
              <a:t>Brine o kvalitetu, zamjeni, krivotvorinama, dostavi u sve dijelove zemlje, transport u/iz inostranstva</a:t>
            </a:r>
          </a:p>
          <a:p>
            <a:r>
              <a:rPr lang="pl-PL" dirty="0" smtClean="0"/>
              <a:t>Na </a:t>
            </a:r>
            <a:r>
              <a:rPr lang="pl-PL" dirty="0"/>
              <a:t>kraju 2018. godine, u opticaju je bilo 69,4 miliona komada novčanica i 363,6 miliona komada kovanica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Novčanice KM u opticaju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451"/>
          <a:stretch/>
        </p:blipFill>
        <p:spPr>
          <a:xfrm>
            <a:off x="462605" y="2370237"/>
            <a:ext cx="4090345" cy="3874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420" t="7091" r="2186"/>
          <a:stretch/>
        </p:blipFill>
        <p:spPr>
          <a:xfrm>
            <a:off x="4780461" y="2381523"/>
            <a:ext cx="3906340" cy="38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46" y="2381523"/>
            <a:ext cx="4104726" cy="411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81523"/>
            <a:ext cx="4079142" cy="4119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Novčanice KM u opticaju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Novčanice KM u opticaju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89" y="2217849"/>
            <a:ext cx="2622221" cy="42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Kovanice KM u opticaju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2138" y="4508500"/>
            <a:ext cx="3559175" cy="806450"/>
            <a:chOff x="379" y="2856"/>
            <a:chExt cx="2242" cy="508"/>
          </a:xfrm>
        </p:grpSpPr>
        <p:pic>
          <p:nvPicPr>
            <p:cNvPr id="6" name="Picture 3" descr="10f_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2856"/>
              <a:ext cx="50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10f_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2861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759" y="2995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10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79438" y="3429000"/>
            <a:ext cx="3582987" cy="854075"/>
            <a:chOff x="370" y="2259"/>
            <a:chExt cx="2257" cy="538"/>
          </a:xfrm>
        </p:grpSpPr>
        <p:pic>
          <p:nvPicPr>
            <p:cNvPr id="10" name="Picture 7" descr="20f_b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260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20f_fro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2259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65" y="2412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20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39750" y="2276475"/>
            <a:ext cx="3662363" cy="904875"/>
            <a:chOff x="340" y="1586"/>
            <a:chExt cx="2307" cy="570"/>
          </a:xfrm>
        </p:grpSpPr>
        <p:pic>
          <p:nvPicPr>
            <p:cNvPr id="14" name="Picture 11" descr="50f_ba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1586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50f_fro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93"/>
              <a:ext cx="55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85" y="1756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343525" y="5300663"/>
            <a:ext cx="3140075" cy="935037"/>
            <a:chOff x="3379" y="3339"/>
            <a:chExt cx="1978" cy="589"/>
          </a:xfrm>
        </p:grpSpPr>
        <p:pic>
          <p:nvPicPr>
            <p:cNvPr id="18" name="Picture 15" descr="1km_fro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348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1km_ba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339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04" y="351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1 KM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5299075" y="3944938"/>
            <a:ext cx="3230563" cy="1068387"/>
            <a:chOff x="3340" y="2439"/>
            <a:chExt cx="2035" cy="673"/>
          </a:xfrm>
        </p:grpSpPr>
        <p:pic>
          <p:nvPicPr>
            <p:cNvPr id="22" name="Picture 19" descr="2km_bac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439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2km_fro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2445"/>
              <a:ext cx="662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921" y="266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2 KM</a:t>
              </a:r>
              <a:endParaRPr lang="en-US" sz="1800" u="none" dirty="0">
                <a:solidFill>
                  <a:srgbClr val="3366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00075" y="5516563"/>
            <a:ext cx="3543300" cy="738187"/>
            <a:chOff x="403" y="3557"/>
            <a:chExt cx="2232" cy="465"/>
          </a:xfrm>
        </p:grpSpPr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773" y="3667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27" name="Picture 27" descr="5f_bac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566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 descr="5f_fron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3557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292725" y="2492375"/>
            <a:ext cx="3241675" cy="1133475"/>
            <a:chOff x="3334" y="1570"/>
            <a:chExt cx="2042" cy="714"/>
          </a:xfrm>
        </p:grpSpPr>
        <p:pic>
          <p:nvPicPr>
            <p:cNvPr id="30" name="Picture 30" descr="5km_front_velik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579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1" descr="5km_back_velik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570"/>
              <a:ext cx="70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922" y="1811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 KM</a:t>
              </a:r>
              <a:endParaRPr lang="en-US" sz="1800" u="none" dirty="0">
                <a:solidFill>
                  <a:srgbClr val="3366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3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5. Prikupljanje i objava statističkih podataka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CBBiH prikuplja podatke iz tri područja makroekonomskih statistika:</a:t>
            </a:r>
          </a:p>
          <a:p>
            <a:pPr lvl="1"/>
            <a:r>
              <a:rPr lang="bs-Latn-BA" dirty="0" smtClean="0"/>
              <a:t>statistika </a:t>
            </a:r>
            <a:r>
              <a:rPr lang="bs-Latn-BA" dirty="0"/>
              <a:t>monetarnog i finansijskog </a:t>
            </a:r>
            <a:r>
              <a:rPr lang="bs-Latn-BA" dirty="0" smtClean="0"/>
              <a:t>sektora</a:t>
            </a:r>
          </a:p>
          <a:p>
            <a:pPr lvl="1"/>
            <a:r>
              <a:rPr lang="bs-Latn-BA" dirty="0" smtClean="0"/>
              <a:t>statistika </a:t>
            </a:r>
            <a:r>
              <a:rPr lang="bs-Latn-BA" dirty="0"/>
              <a:t>platnog </a:t>
            </a:r>
            <a:r>
              <a:rPr lang="bs-Latn-BA" dirty="0" smtClean="0"/>
              <a:t>bilansa</a:t>
            </a:r>
          </a:p>
          <a:p>
            <a:pPr lvl="1"/>
            <a:r>
              <a:rPr lang="bs-Latn-BA" dirty="0" smtClean="0"/>
              <a:t>statistika </a:t>
            </a:r>
            <a:r>
              <a:rPr lang="bs-Latn-BA" dirty="0"/>
              <a:t>vladinih finansija i finansijskih </a:t>
            </a:r>
            <a:r>
              <a:rPr lang="bs-Latn-BA" dirty="0" smtClean="0"/>
              <a:t>računa</a:t>
            </a:r>
          </a:p>
          <a:p>
            <a:r>
              <a:rPr lang="bs-Latn-BA" dirty="0" smtClean="0"/>
              <a:t>Primjena svih međunarodnih standarda – zbog uporedivosti s drugim zemljama</a:t>
            </a:r>
          </a:p>
          <a:p>
            <a:r>
              <a:rPr lang="bs-Latn-BA" dirty="0" smtClean="0"/>
              <a:t>Publi</a:t>
            </a:r>
            <a:r>
              <a:rPr lang="en-US" dirty="0" err="1" smtClean="0"/>
              <a:t>kov</a:t>
            </a:r>
            <a:r>
              <a:rPr lang="bs-Latn-BA" dirty="0" smtClean="0"/>
              <a:t>anje putem štampanih publikacija, web stranice CBBiH i međunarodnu distribucije</a:t>
            </a:r>
          </a:p>
          <a:p>
            <a:r>
              <a:rPr lang="bs-Latn-BA" dirty="0" smtClean="0"/>
              <a:t>Svi podaci koje banka proizvodi su dostupni besplatno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6. Međunarodna saradnja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bs-Latn-BA" dirty="0" smtClean="0"/>
              <a:t>BiH je </a:t>
            </a:r>
            <a:r>
              <a:rPr lang="bs-Latn-BA" dirty="0"/>
              <a:t>članica većeg </a:t>
            </a:r>
            <a:r>
              <a:rPr lang="bs-Latn-BA"/>
              <a:t>broja </a:t>
            </a:r>
            <a:r>
              <a:rPr lang="bs-Latn-BA" smtClean="0"/>
              <a:t>međunarodnih </a:t>
            </a:r>
            <a:r>
              <a:rPr lang="bs-Latn-BA" dirty="0"/>
              <a:t>finansijskih institucija, kao što su Međunarodni monetarni fond (MMF), Svjetska </a:t>
            </a:r>
            <a:r>
              <a:rPr lang="bs-Latn-BA" dirty="0" smtClean="0"/>
              <a:t>banka, </a:t>
            </a:r>
            <a:r>
              <a:rPr lang="bs-Latn-BA" dirty="0"/>
              <a:t>Banka za međunarodna poravnanja (BIS</a:t>
            </a:r>
            <a:r>
              <a:rPr lang="bs-Latn-BA" dirty="0" smtClean="0"/>
              <a:t>), EBRD,...</a:t>
            </a:r>
          </a:p>
          <a:p>
            <a:r>
              <a:rPr lang="bs-Latn-BA" dirty="0" smtClean="0"/>
              <a:t>CBBiH učestvuje u </a:t>
            </a:r>
            <a:r>
              <a:rPr lang="bs-Latn-BA" dirty="0"/>
              <a:t>svim fazama procesa </a:t>
            </a:r>
            <a:r>
              <a:rPr lang="bs-Latn-BA" dirty="0" smtClean="0"/>
              <a:t>e</a:t>
            </a:r>
            <a:r>
              <a:rPr lang="en-US" dirty="0" smtClean="0"/>
              <a:t>v</a:t>
            </a:r>
            <a:r>
              <a:rPr lang="bs-Latn-BA" dirty="0" smtClean="0"/>
              <a:t>ropskih </a:t>
            </a:r>
            <a:r>
              <a:rPr lang="bs-Latn-BA" dirty="0"/>
              <a:t>integracija Bosne i Hercegovine </a:t>
            </a:r>
            <a:r>
              <a:rPr lang="bs-Latn-BA" dirty="0" smtClean="0"/>
              <a:t>– priprema informacija, izvještaja i ućešće u radu odgovarajućih tijela. Priprema odgovora na upitnik za </a:t>
            </a:r>
            <a:r>
              <a:rPr lang="bs-Latn-BA" dirty="0"/>
              <a:t>kandidaturu </a:t>
            </a:r>
            <a:r>
              <a:rPr lang="bs-Latn-BA" dirty="0" smtClean="0"/>
              <a:t>BiH za </a:t>
            </a:r>
            <a:r>
              <a:rPr lang="bs-Latn-BA" dirty="0"/>
              <a:t>članstvo u </a:t>
            </a:r>
            <a:r>
              <a:rPr lang="bs-Latn-BA" dirty="0" smtClean="0"/>
              <a:t>E</a:t>
            </a:r>
            <a:r>
              <a:rPr lang="en-US" dirty="0" smtClean="0"/>
              <a:t>v</a:t>
            </a:r>
            <a:r>
              <a:rPr lang="bs-Latn-BA" dirty="0" smtClean="0"/>
              <a:t>ropskoj </a:t>
            </a:r>
            <a:r>
              <a:rPr lang="en-US" dirty="0" smtClean="0"/>
              <a:t>u</a:t>
            </a:r>
            <a:r>
              <a:rPr lang="bs-Latn-BA" dirty="0" smtClean="0"/>
              <a:t>niji </a:t>
            </a:r>
          </a:p>
          <a:p>
            <a:r>
              <a:rPr lang="bs-Latn-BA" dirty="0" smtClean="0"/>
              <a:t>Aktivni bilateralni odnosi s </a:t>
            </a:r>
            <a:r>
              <a:rPr lang="bs-Latn-BA" dirty="0"/>
              <a:t>drugim centralnim bankama, finansijskim </a:t>
            </a:r>
            <a:r>
              <a:rPr lang="bs-Latn-BA" dirty="0" smtClean="0"/>
              <a:t>institucijama </a:t>
            </a:r>
            <a:r>
              <a:rPr lang="bs-Latn-BA" dirty="0"/>
              <a:t>i organizacijama </a:t>
            </a:r>
            <a:r>
              <a:rPr lang="bs-Latn-BA" dirty="0" smtClean="0"/>
              <a:t>(ECB</a:t>
            </a:r>
            <a:r>
              <a:rPr lang="bs-Latn-BA" dirty="0"/>
              <a:t>, EUROSTAT, EBRD, EFSE, USAID, SECO, GiZ i dr</a:t>
            </a:r>
            <a:r>
              <a:rPr lang="bs-Latn-BA" dirty="0" smtClean="0"/>
              <a:t>.)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7. Uloga fiskalnog agenta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„Banka za vladu“</a:t>
            </a:r>
          </a:p>
          <a:p>
            <a:r>
              <a:rPr lang="bs-Latn-BA" dirty="0" smtClean="0"/>
              <a:t>Od </a:t>
            </a:r>
            <a:r>
              <a:rPr lang="bs-Latn-BA" dirty="0"/>
              <a:t>2002. godine </a:t>
            </a:r>
            <a:r>
              <a:rPr lang="bs-Latn-BA" dirty="0" smtClean="0"/>
              <a:t>CBBiH obavlja </a:t>
            </a:r>
            <a:r>
              <a:rPr lang="bs-Latn-BA" dirty="0"/>
              <a:t>ulogu fiskalnog agenta prema MMF-u – u ime vladinih institucija u Bosni i Hercegovini vodi račune, povlači sredstva, izvršava finansijske obaveze, prijem i distribuciju indirektnih poreza, vrši poslove depozitara i relevantnu korespodenciju. </a:t>
            </a:r>
          </a:p>
          <a:p>
            <a:r>
              <a:rPr lang="bs-Latn-BA" dirty="0" smtClean="0"/>
              <a:t>koordinira </a:t>
            </a:r>
            <a:r>
              <a:rPr lang="bs-Latn-BA" dirty="0"/>
              <a:t>aktivnosti </a:t>
            </a:r>
            <a:r>
              <a:rPr lang="bs-Latn-BA" dirty="0" smtClean="0"/>
              <a:t>s </a:t>
            </a:r>
            <a:r>
              <a:rPr lang="bs-Latn-BA" dirty="0"/>
              <a:t>međunarodnim rejting kućama u vezi </a:t>
            </a:r>
            <a:r>
              <a:rPr lang="bs-Latn-BA" dirty="0" smtClean="0"/>
              <a:t>s </a:t>
            </a:r>
            <a:r>
              <a:rPr lang="bs-Latn-BA" dirty="0"/>
              <a:t>dobijanjem ocjene za suvereni kreditni rejting.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Hercegovine </a:t>
            </a:r>
            <a:r>
              <a:rPr lang="hr-HR" dirty="0" smtClean="0"/>
              <a:t>– </a:t>
            </a:r>
            <a:br>
              <a:rPr lang="hr-HR" dirty="0" smtClean="0"/>
            </a:br>
            <a:r>
              <a:rPr lang="hr-HR" dirty="0" smtClean="0"/>
              <a:t>bitni podaci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Osnovana 11. augusta 1997. godine Zakonom o CBBiH</a:t>
            </a:r>
          </a:p>
          <a:p>
            <a:r>
              <a:rPr lang="hr-HR" sz="2000" dirty="0" smtClean="0"/>
              <a:t>Nadležnost definisana Ustavom BiH po kojem je Centralna banka Bosne i Hercegovine jedina institucija Bosne i Hercegovine ovlaštena za vođenje monetarne politike u BiH</a:t>
            </a:r>
          </a:p>
          <a:p>
            <a:r>
              <a:rPr lang="hr-HR" sz="2000" dirty="0" smtClean="0"/>
              <a:t>Osnovni cilj Centralne banke je da postigne i održi stabilnost domaće valute (</a:t>
            </a:r>
            <a:r>
              <a:rPr lang="en-US" sz="2000" dirty="0" smtClean="0"/>
              <a:t>k</a:t>
            </a:r>
            <a:r>
              <a:rPr lang="hr-HR" sz="2000" dirty="0" smtClean="0"/>
              <a:t>onvertibilna marka) – veoma teško u samom početku nakon rata</a:t>
            </a:r>
            <a:endParaRPr lang="hr-HR" sz="2000" dirty="0"/>
          </a:p>
          <a:p>
            <a:r>
              <a:rPr lang="hr-HR" sz="2000" dirty="0" smtClean="0"/>
              <a:t>Striktno poštivanje aranžmanu poznatog pod nazivom “</a:t>
            </a:r>
            <a:r>
              <a:rPr lang="hr-HR" sz="2000" smtClean="0"/>
              <a:t>currency board - </a:t>
            </a:r>
            <a:r>
              <a:rPr lang="hr-HR" sz="2000" dirty="0" smtClean="0"/>
              <a:t>valutni odbor” s fiksnim kursom (1 EUR = 1,95583 KM) 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8. Društveno odgovorno poslovanje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Finansijska inkluzija i finansijska pismenost (edukacije, predavanja, Svjetski dan štednje, publikacije</a:t>
            </a:r>
            <a:r>
              <a:rPr lang="bs-Latn-BA" dirty="0" smtClean="0"/>
              <a:t>) - promoviranjem </a:t>
            </a:r>
            <a:r>
              <a:rPr lang="bs-Latn-BA" dirty="0"/>
              <a:t>korisnih finansijskih znanja i vještina kod </a:t>
            </a:r>
            <a:r>
              <a:rPr lang="bs-Latn-BA" dirty="0" smtClean="0"/>
              <a:t>stanovništva i povećanjem </a:t>
            </a:r>
            <a:r>
              <a:rPr lang="bs-Latn-BA" dirty="0"/>
              <a:t>nivoa finansijske pismenosti, doprinosi </a:t>
            </a:r>
            <a:r>
              <a:rPr lang="bs-Latn-BA" dirty="0" smtClean="0"/>
              <a:t>se finansijskoj </a:t>
            </a:r>
            <a:r>
              <a:rPr lang="bs-Latn-BA" dirty="0"/>
              <a:t>stabilnosti, ali i većoj finansijskoj inkluziji </a:t>
            </a:r>
            <a:r>
              <a:rPr lang="bs-Latn-BA" dirty="0" smtClean="0"/>
              <a:t>pojedinca </a:t>
            </a:r>
          </a:p>
          <a:p>
            <a:r>
              <a:rPr lang="bs-Latn-BA" dirty="0" smtClean="0"/>
              <a:t>Fokus na mlade – od predškolskog uzrasta do studenata</a:t>
            </a:r>
            <a:endParaRPr lang="bs-Latn-BA" dirty="0"/>
          </a:p>
          <a:p>
            <a:r>
              <a:rPr lang="bs-Latn-BA" dirty="0" smtClean="0"/>
              <a:t>Saradnja s univerzitetima:</a:t>
            </a:r>
          </a:p>
          <a:p>
            <a:pPr lvl="1"/>
            <a:r>
              <a:rPr lang="bs-Latn-BA" dirty="0" smtClean="0"/>
              <a:t>Ferijalna </a:t>
            </a:r>
            <a:r>
              <a:rPr lang="bs-Latn-BA" dirty="0"/>
              <a:t>praksa (redovan studij) </a:t>
            </a:r>
          </a:p>
          <a:p>
            <a:pPr lvl="1"/>
            <a:r>
              <a:rPr lang="bs-Latn-BA" dirty="0"/>
              <a:t>Postdiplomski studij - studijska </a:t>
            </a:r>
            <a:r>
              <a:rPr lang="bs-Latn-BA" dirty="0" smtClean="0"/>
              <a:t>praksa</a:t>
            </a:r>
          </a:p>
          <a:p>
            <a:r>
              <a:rPr lang="bs-Latn-BA" dirty="0" smtClean="0"/>
              <a:t>Učešće u humanitarnim akcijama i društveno odgovorno poslovanje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Poslovi, zanimanja i specijalistička znanja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Ekonomski (bankarstvo, statistika, ekonomske analize)</a:t>
            </a:r>
          </a:p>
          <a:p>
            <a:r>
              <a:rPr lang="bs-Latn-BA" sz="2000" dirty="0" smtClean="0"/>
              <a:t>Pravni (pravna regulativa, propisi, zastupanja),</a:t>
            </a:r>
          </a:p>
          <a:p>
            <a:r>
              <a:rPr lang="bs-Latn-BA" sz="2000" dirty="0" smtClean="0"/>
              <a:t>Društveni (odnosi s javnošću, lektor, prevodioci, protokol), </a:t>
            </a:r>
          </a:p>
          <a:p>
            <a:r>
              <a:rPr lang="bs-Latn-BA" sz="2000" dirty="0" smtClean="0"/>
              <a:t>Tehnički (održavanje objekta, trezorskih mašina, opreme),</a:t>
            </a:r>
          </a:p>
          <a:p>
            <a:r>
              <a:rPr lang="bs-Latn-BA" sz="2000" dirty="0" smtClean="0"/>
              <a:t>Informatički (programeri, baze, nadzor nad IT</a:t>
            </a:r>
            <a:r>
              <a:rPr lang="bs-Latn-BA" sz="2000" dirty="0"/>
              <a:t>-</a:t>
            </a:r>
            <a:r>
              <a:rPr lang="bs-Latn-BA" sz="2000" dirty="0" smtClean="0"/>
              <a:t>jem),</a:t>
            </a:r>
          </a:p>
          <a:p>
            <a:r>
              <a:rPr lang="bs-Latn-BA" sz="2000" dirty="0" smtClean="0"/>
              <a:t>Sigurnosni (održavanje sigurnosti tehničke i fizičke),</a:t>
            </a:r>
          </a:p>
          <a:p>
            <a:r>
              <a:rPr lang="bs-Latn-BA" sz="2000" dirty="0" smtClean="0"/>
              <a:t>Posebni certifikati i vještine (pravosudni ispit, certifikat za reviziju, za sigurnost – odgovorna osoba, za upravljanje kvalitetom ISO standard)</a:t>
            </a:r>
          </a:p>
          <a:p>
            <a:r>
              <a:rPr lang="bs-Latn-BA" sz="2000" dirty="0" smtClean="0"/>
              <a:t>Znanje rada na računaru i engleski jezik (temelj za evropske integracije)</a:t>
            </a:r>
          </a:p>
          <a:p>
            <a:r>
              <a:rPr lang="bs-Latn-BA" sz="2000" dirty="0" smtClean="0"/>
              <a:t>Cca 360 uposlenih – preko 90% VSS, preko 30 magistara, 10 doktora nauka...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Organizaciona shema CBBiH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  <p:extLst>
      <p:ext uri="{BB962C8B-B14F-4D97-AF65-F5344CB8AC3E}">
        <p14:creationId xmlns:p14="http://schemas.microsoft.com/office/powerpoint/2010/main" val="22620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CBBiH</a:t>
            </a:r>
            <a:r>
              <a:rPr lang="en-US" dirty="0" smtClean="0"/>
              <a:t> </a:t>
            </a:r>
            <a:r>
              <a:rPr lang="bs-Latn-BA" dirty="0" smtClean="0"/>
              <a:t>– Glavne jedinice i filijale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93" y="2208614"/>
            <a:ext cx="44650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Stalni razvoj kao ključ uspjeha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Promjena uloge centralnih banaka nakon globalne finansijske krize – stalni rad na razvoju novih funkcija  </a:t>
            </a:r>
          </a:p>
          <a:p>
            <a:r>
              <a:rPr lang="hr-HR" sz="2000" dirty="0" smtClean="0"/>
              <a:t>Fokus je na značaju stabilnosti sistema kao cjeline, razvoju makroprudencijalnih politik</a:t>
            </a:r>
            <a:r>
              <a:rPr lang="sr-Cyrl-BA" sz="2000" smtClean="0"/>
              <a:t>а</a:t>
            </a:r>
            <a:r>
              <a:rPr lang="hr-HR" sz="2000" smtClean="0"/>
              <a:t>, </a:t>
            </a:r>
            <a:r>
              <a:rPr lang="hr-HR" sz="2000" dirty="0" smtClean="0"/>
              <a:t>analitičkih sposobnosti, nadzora u platnim sistemima, unapređenje dostupnih podataka...</a:t>
            </a:r>
          </a:p>
          <a:p>
            <a:r>
              <a:rPr lang="hr-HR" sz="2000" dirty="0" smtClean="0"/>
              <a:t>Jača uloga u procesu EU integracija </a:t>
            </a:r>
          </a:p>
          <a:p>
            <a:r>
              <a:rPr lang="hr-HR" sz="2000" dirty="0" smtClean="0"/>
              <a:t>Strateško komuniciranje s javnošću kao novi neophodan alat za objektivno informisanje javnosti o mjerama koje poduzima CBBiH u smislu stabilnosti monetarne politike</a:t>
            </a:r>
          </a:p>
          <a:p>
            <a:r>
              <a:rPr lang="hr-HR" sz="2000" dirty="0" smtClean="0"/>
              <a:t>Efikasnije poslovanje i razvoj tehnologije</a:t>
            </a:r>
          </a:p>
          <a:p>
            <a:r>
              <a:rPr lang="hr-HR" sz="2000" dirty="0" smtClean="0"/>
              <a:t>Strateški plan banke za period 2016-2021.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38000"/>
            <a:ext cx="7255523" cy="164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Hvala na pažnji!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25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440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...drugim riječima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Iako CBBiH ne posluje direktno s građanima, puno je dodirnih tačaka:</a:t>
            </a:r>
          </a:p>
          <a:p>
            <a:pPr lvl="1"/>
            <a:r>
              <a:rPr lang="bs-Latn-BA" dirty="0" smtClean="0"/>
              <a:t>Novac koji koristite</a:t>
            </a:r>
          </a:p>
          <a:p>
            <a:pPr lvl="1"/>
            <a:r>
              <a:rPr lang="bs-Latn-BA" dirty="0" smtClean="0"/>
              <a:t>Kada odete u mjenjačnicu</a:t>
            </a:r>
          </a:p>
          <a:p>
            <a:pPr lvl="1"/>
            <a:r>
              <a:rPr lang="bs-Latn-BA" dirty="0" smtClean="0"/>
              <a:t>Kada obavljate bezgotovinska plaćanja</a:t>
            </a:r>
          </a:p>
          <a:p>
            <a:pPr lvl="1"/>
            <a:r>
              <a:rPr lang="bs-Latn-BA" dirty="0" smtClean="0"/>
              <a:t>Stanovištvo posluje s komercijalnim bankama, a one s CBBiH</a:t>
            </a:r>
          </a:p>
          <a:p>
            <a:pPr lvl="1"/>
            <a:r>
              <a:rPr lang="bs-Latn-BA" dirty="0" smtClean="0"/>
              <a:t>Kreditna istorija </a:t>
            </a:r>
          </a:p>
          <a:p>
            <a:pPr lvl="1"/>
            <a:r>
              <a:rPr lang="bs-Latn-BA" dirty="0" smtClean="0"/>
              <a:t>Saradnja s drugim domaćim institucijama i međunarodnim bankama i organizacijama</a:t>
            </a:r>
          </a:p>
          <a:p>
            <a:pPr lvl="1"/>
            <a:endParaRPr lang="bs-Latn-BA" dirty="0"/>
          </a:p>
          <a:p>
            <a:r>
              <a:rPr lang="bs-Latn-BA" dirty="0" smtClean="0"/>
              <a:t>Glavni cilj je danas da objasnimo šta su funkcije i odgovornosti CBBiH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Funkcije CBBiH – Šta ona radi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64" y="2214563"/>
            <a:ext cx="3902471" cy="4286250"/>
          </a:xfrm>
        </p:spPr>
      </p:pic>
    </p:spTree>
    <p:extLst>
      <p:ext uri="{BB962C8B-B14F-4D97-AF65-F5344CB8AC3E}">
        <p14:creationId xmlns:p14="http://schemas.microsoft.com/office/powerpoint/2010/main" val="18137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</a:t>
            </a:r>
            <a:r>
              <a:rPr lang="hr-HR" dirty="0" smtClean="0"/>
              <a:t>Hercegovine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bs-Latn-BA" sz="2400" dirty="0" smtClean="0"/>
              <a:t>sprovodi  </a:t>
            </a:r>
            <a:r>
              <a:rPr lang="bs-Latn-BA" sz="2400" dirty="0"/>
              <a:t>i kontroliše monetarnu politiku Bosne i Hercegovine; </a:t>
            </a:r>
          </a:p>
          <a:p>
            <a:r>
              <a:rPr lang="bs-Latn-BA" sz="2400" dirty="0"/>
              <a:t>upravlja službenim deviznim rezervama na siguran i profitabilan način; </a:t>
            </a:r>
          </a:p>
          <a:p>
            <a:r>
              <a:rPr lang="sv-SE" sz="2400" dirty="0"/>
              <a:t>stavlja u </a:t>
            </a:r>
            <a:r>
              <a:rPr lang="bs-Latn-BA" sz="2400" dirty="0" smtClean="0"/>
              <a:t>opticaj </a:t>
            </a:r>
            <a:r>
              <a:rPr lang="sv-SE" sz="2400" dirty="0" smtClean="0"/>
              <a:t>i </a:t>
            </a:r>
            <a:r>
              <a:rPr lang="sv-SE" sz="2400" dirty="0"/>
              <a:t>povlači iz opticaja domaću valutu </a:t>
            </a:r>
            <a:r>
              <a:rPr lang="sv-SE" sz="2400" dirty="0" smtClean="0"/>
              <a:t>(</a:t>
            </a:r>
            <a:r>
              <a:rPr lang="bs-Latn-BA" sz="2400" dirty="0" smtClean="0"/>
              <a:t>k</a:t>
            </a:r>
            <a:r>
              <a:rPr lang="sv-SE" sz="2400" dirty="0" smtClean="0"/>
              <a:t>onvertibilna </a:t>
            </a:r>
            <a:r>
              <a:rPr lang="sv-SE" sz="2400" dirty="0"/>
              <a:t>marka); </a:t>
            </a:r>
          </a:p>
          <a:p>
            <a:r>
              <a:rPr lang="bs-Latn-BA" sz="2400" dirty="0"/>
              <a:t>pomaže i održava odgovarajuće platne i obračunske sisteme; </a:t>
            </a:r>
          </a:p>
          <a:p>
            <a:r>
              <a:rPr lang="bs-Latn-BA" sz="2400" dirty="0" smtClean="0"/>
              <a:t>vodi </a:t>
            </a:r>
            <a:r>
              <a:rPr lang="bs-Latn-BA" sz="2400" dirty="0"/>
              <a:t>Jedinstveni registar transakcijskih računa i Centralni registar kredita; 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</a:t>
            </a:r>
            <a:r>
              <a:rPr lang="hr-HR" dirty="0" smtClean="0"/>
              <a:t>Hercegovine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bs-Latn-BA" sz="2400" dirty="0" smtClean="0"/>
              <a:t>prikuplja </a:t>
            </a:r>
            <a:r>
              <a:rPr lang="bs-Latn-BA" sz="2400" dirty="0"/>
              <a:t>i objavljuje statističke </a:t>
            </a:r>
            <a:r>
              <a:rPr lang="bs-Latn-BA" sz="2400"/>
              <a:t>podatke </a:t>
            </a:r>
            <a:r>
              <a:rPr lang="bs-Latn-BA" sz="2400" smtClean="0"/>
              <a:t>koj</a:t>
            </a:r>
            <a:r>
              <a:rPr lang="bs-Latn-BA" sz="2400"/>
              <a:t>i</a:t>
            </a:r>
            <a:r>
              <a:rPr lang="bs-Latn-BA" sz="2400" smtClean="0"/>
              <a:t> </a:t>
            </a:r>
            <a:r>
              <a:rPr lang="bs-Latn-BA" sz="2400" dirty="0"/>
              <a:t>su integralni dio makroekonomskih statistika Bosne i Hercegovine </a:t>
            </a:r>
          </a:p>
          <a:p>
            <a:r>
              <a:rPr lang="bs-Latn-BA" sz="2400" dirty="0"/>
              <a:t>ima ulogu fiskalnog agenta države u servisiranju vanjskog </a:t>
            </a:r>
            <a:r>
              <a:rPr lang="bs-Latn-BA" sz="2400" dirty="0" smtClean="0"/>
              <a:t>duga </a:t>
            </a:r>
            <a:endParaRPr lang="bs-Latn-BA" sz="2400" dirty="0"/>
          </a:p>
          <a:p>
            <a:r>
              <a:rPr lang="en-US" sz="2400" dirty="0"/>
              <a:t>k</a:t>
            </a:r>
            <a:r>
              <a:rPr lang="bs-Latn-BA" sz="2400" dirty="0" smtClean="0"/>
              <a:t>oordinacija supervizije kroz saradnju s agencijama </a:t>
            </a:r>
            <a:r>
              <a:rPr lang="bs-Latn-BA" sz="2400" dirty="0"/>
              <a:t>za bankarstvo </a:t>
            </a:r>
            <a:r>
              <a:rPr lang="bs-Latn-BA" sz="2400" dirty="0" smtClean="0"/>
              <a:t>entiteta </a:t>
            </a:r>
            <a:r>
              <a:rPr lang="bs-Latn-BA" sz="2400" dirty="0"/>
              <a:t>i predsjedava Stalnim odborom za finansijsku stabilnost Bosne i </a:t>
            </a:r>
            <a:r>
              <a:rPr lang="bs-Latn-BA" sz="2400" dirty="0" smtClean="0"/>
              <a:t>Hercegovine </a:t>
            </a:r>
            <a:endParaRPr lang="hr-HR" sz="24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9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1. Monetarna politika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Bazirana je na pravilima (zapisani u Zakonu) - aranžman valutnog odbora (currency board)</a:t>
            </a:r>
          </a:p>
          <a:p>
            <a:r>
              <a:rPr lang="bs-Latn-BA" dirty="0" smtClean="0"/>
              <a:t>KM vezana za sidrenu valutu – </a:t>
            </a:r>
            <a:r>
              <a:rPr lang="en-US" dirty="0" smtClean="0"/>
              <a:t>e</a:t>
            </a:r>
            <a:r>
              <a:rPr lang="bs-Latn-BA" dirty="0" smtClean="0"/>
              <a:t>uro</a:t>
            </a:r>
          </a:p>
          <a:p>
            <a:pPr lvl="1"/>
            <a:r>
              <a:rPr lang="bs-Latn-BA" dirty="0" smtClean="0"/>
              <a:t>1,95583 KM = 1 EUR (ili1 KM = 0,51129 EUR)</a:t>
            </a:r>
          </a:p>
          <a:p>
            <a:r>
              <a:rPr lang="bs-Latn-BA" dirty="0" smtClean="0"/>
              <a:t>Sva </a:t>
            </a:r>
            <a:r>
              <a:rPr lang="bs-Latn-BA" dirty="0"/>
              <a:t>valuta u opticaju, kao i </a:t>
            </a:r>
            <a:r>
              <a:rPr lang="bs-Latn-BA" dirty="0" smtClean="0"/>
              <a:t>rezervni računi banaka </a:t>
            </a:r>
            <a:r>
              <a:rPr lang="bs-Latn-BA" dirty="0"/>
              <a:t>kod CBBiH, imaju pokriće u stranoj </a:t>
            </a:r>
            <a:r>
              <a:rPr lang="bs-Latn-BA" dirty="0" smtClean="0"/>
              <a:t>valuti</a:t>
            </a:r>
          </a:p>
          <a:p>
            <a:r>
              <a:rPr lang="bs-Latn-BA" dirty="0" smtClean="0"/>
              <a:t>Nema kreditiranja drugih institucija</a:t>
            </a:r>
            <a:endParaRPr lang="bs-Latn-BA" dirty="0"/>
          </a:p>
          <a:p>
            <a:r>
              <a:rPr lang="bs-Latn-BA" dirty="0" smtClean="0"/>
              <a:t>Stabilnost domaće valute </a:t>
            </a:r>
            <a:r>
              <a:rPr lang="bs-Latn-BA" dirty="0"/>
              <a:t>i </a:t>
            </a:r>
            <a:r>
              <a:rPr lang="bs-Latn-BA" dirty="0" smtClean="0"/>
              <a:t>povjerenje </a:t>
            </a:r>
            <a:r>
              <a:rPr lang="bs-Latn-BA" dirty="0"/>
              <a:t>građana i </a:t>
            </a:r>
            <a:r>
              <a:rPr lang="bs-Latn-BA" dirty="0" smtClean="0"/>
              <a:t>institucija</a:t>
            </a:r>
            <a:endParaRPr lang="bs-Latn-BA" dirty="0"/>
          </a:p>
          <a:p>
            <a:r>
              <a:rPr lang="bs-Latn-BA" dirty="0" smtClean="0"/>
              <a:t>Fiksni </a:t>
            </a:r>
            <a:r>
              <a:rPr lang="bs-Latn-BA" smtClean="0"/>
              <a:t>devizni kurs </a:t>
            </a:r>
            <a:r>
              <a:rPr lang="bs-Latn-BA" dirty="0"/>
              <a:t>prema </a:t>
            </a:r>
            <a:r>
              <a:rPr lang="bs-Latn-BA" dirty="0" smtClean="0"/>
              <a:t>euru - elimini</a:t>
            </a:r>
            <a:r>
              <a:rPr lang="en-US" dirty="0" smtClean="0"/>
              <a:t>s</a:t>
            </a:r>
            <a:r>
              <a:rPr lang="bs-Latn-BA" dirty="0" smtClean="0"/>
              <a:t>ana </a:t>
            </a:r>
            <a:r>
              <a:rPr lang="bs-Latn-BA" dirty="0"/>
              <a:t>je nesigurnost </a:t>
            </a:r>
            <a:r>
              <a:rPr lang="bs-Latn-BA" dirty="0" smtClean="0"/>
              <a:t>kursa</a:t>
            </a:r>
            <a:r>
              <a:rPr lang="en-US" dirty="0" smtClean="0"/>
              <a:t>,</a:t>
            </a:r>
            <a:r>
              <a:rPr lang="bs-Latn-BA" dirty="0" smtClean="0"/>
              <a:t> što je posebno povoljno za investitore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</a:t>
            </a:r>
            <a:r>
              <a:rPr lang="bs-Latn-BA" spc="-15" dirty="0">
                <a:latin typeface="Calibri"/>
                <a:cs typeface="Calibri"/>
              </a:rPr>
              <a:t>Upravljanje</a:t>
            </a:r>
            <a:r>
              <a:rPr lang="bs-Latn-BA" spc="-75" dirty="0">
                <a:latin typeface="Calibri"/>
                <a:cs typeface="Calibri"/>
              </a:rPr>
              <a:t> </a:t>
            </a:r>
            <a:r>
              <a:rPr lang="bs-Latn-BA" spc="-10" dirty="0">
                <a:latin typeface="Calibri"/>
                <a:cs typeface="Calibri"/>
              </a:rPr>
              <a:t>deviznim  </a:t>
            </a:r>
            <a:r>
              <a:rPr lang="bs-Latn-BA" spc="-25" dirty="0">
                <a:latin typeface="Calibri"/>
                <a:cs typeface="Calibri"/>
              </a:rPr>
              <a:t>rezervama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Investiranje na bazi sigurnosti i likvidnosti – Zakon o </a:t>
            </a:r>
            <a:r>
              <a:rPr lang="bs-Latn-BA" dirty="0" err="1" smtClean="0"/>
              <a:t>CBBiH</a:t>
            </a:r>
            <a:endParaRPr lang="bs-Latn-BA" dirty="0" smtClean="0"/>
          </a:p>
          <a:p>
            <a:r>
              <a:rPr lang="bs-Latn-BA" dirty="0" smtClean="0"/>
              <a:t>95% investicija u finan</a:t>
            </a:r>
            <a:r>
              <a:rPr lang="en-US" dirty="0" smtClean="0"/>
              <a:t>s</a:t>
            </a:r>
            <a:r>
              <a:rPr lang="bs-Latn-BA" dirty="0" smtClean="0"/>
              <a:t>ijske instrumente denomin</a:t>
            </a:r>
            <a:r>
              <a:rPr lang="en-US" dirty="0" err="1" smtClean="0"/>
              <a:t>ov</a:t>
            </a:r>
            <a:r>
              <a:rPr lang="bs-Latn-BA" dirty="0" smtClean="0"/>
              <a:t>ane u EUR</a:t>
            </a:r>
          </a:p>
          <a:p>
            <a:r>
              <a:rPr lang="bs-Latn-BA" dirty="0" smtClean="0"/>
              <a:t>Proces upravljanja se vodi na tri nivoa</a:t>
            </a:r>
          </a:p>
          <a:p>
            <a:pPr lvl="1"/>
            <a:r>
              <a:rPr lang="bs-Latn-BA" dirty="0" smtClean="0"/>
              <a:t>Strateški</a:t>
            </a:r>
          </a:p>
          <a:p>
            <a:pPr lvl="1"/>
            <a:r>
              <a:rPr lang="bs-Latn-BA" dirty="0" smtClean="0"/>
              <a:t>Taktički</a:t>
            </a:r>
          </a:p>
          <a:p>
            <a:pPr lvl="1"/>
            <a:r>
              <a:rPr lang="bs-Latn-BA" dirty="0" smtClean="0"/>
              <a:t>Operativni</a:t>
            </a:r>
          </a:p>
          <a:p>
            <a:r>
              <a:rPr lang="bs-Latn-BA" dirty="0" smtClean="0"/>
              <a:t>Kontinuirana analiza rizika</a:t>
            </a:r>
          </a:p>
          <a:p>
            <a:r>
              <a:rPr lang="bs-Latn-BA" dirty="0" smtClean="0"/>
              <a:t>Pažljivo upravljanje portfoliom radi upravljanja rizicima </a:t>
            </a:r>
            <a:r>
              <a:rPr lang="bs-Latn-BA" dirty="0"/>
              <a:t>- obveznice odabranih država </a:t>
            </a:r>
            <a:r>
              <a:rPr lang="bs-Latn-BA" dirty="0" err="1"/>
              <a:t>eurozone</a:t>
            </a:r>
            <a:r>
              <a:rPr lang="bs-Latn-BA" dirty="0"/>
              <a:t> i u depozite kod odabranih stranih finansijskih  institucija </a:t>
            </a:r>
            <a:endParaRPr lang="bs-Latn-BA" dirty="0" smtClean="0"/>
          </a:p>
          <a:p>
            <a:r>
              <a:rPr lang="bs-Latn-BA" dirty="0" smtClean="0"/>
              <a:t>U posljednjih 15 godina utrostručene – preko 11 milijardi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Finansijska stabilnost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Kontinuirani cilj – nadgledati i pratiti stanje finansijske stabilnosti i pružiti podršku ekonomskom razvoju države u okviru postojećeg makroekonomskog modela</a:t>
            </a:r>
          </a:p>
          <a:p>
            <a:r>
              <a:rPr lang="bs-Latn-BA" dirty="0" smtClean="0"/>
              <a:t>Finansijska stabilnost – „zdravlje finansijskih institucija“</a:t>
            </a:r>
          </a:p>
          <a:p>
            <a:r>
              <a:rPr lang="bs-Latn-BA" dirty="0" smtClean="0"/>
              <a:t>Dubinske analize i testovi na stres</a:t>
            </a:r>
          </a:p>
          <a:p>
            <a:r>
              <a:rPr lang="bs-Latn-BA" dirty="0" smtClean="0"/>
              <a:t>Stalni odbor za finansijsku stabilnost</a:t>
            </a:r>
          </a:p>
          <a:p>
            <a:pPr lvl="1"/>
            <a:r>
              <a:rPr lang="bs-Latn-BA" dirty="0" smtClean="0"/>
              <a:t>Predsjedava guverner CBBiH</a:t>
            </a:r>
          </a:p>
          <a:p>
            <a:pPr lvl="1"/>
            <a:r>
              <a:rPr lang="bs-Latn-BA" dirty="0" smtClean="0"/>
              <a:t>Svi bh. ministri finansija</a:t>
            </a:r>
          </a:p>
          <a:p>
            <a:pPr lvl="1"/>
            <a:r>
              <a:rPr lang="bs-Latn-BA" dirty="0" smtClean="0"/>
              <a:t>Obje agencije za bankarstvo</a:t>
            </a:r>
          </a:p>
          <a:p>
            <a:pPr lvl="1"/>
            <a:r>
              <a:rPr lang="bs-Latn-BA" dirty="0" smtClean="0"/>
              <a:t>Agencija za osiguranje depozita</a:t>
            </a:r>
          </a:p>
          <a:p>
            <a:r>
              <a:rPr lang="bs-Latn-BA" dirty="0" smtClean="0"/>
              <a:t>Izdaje se redovna publikacija „Izvještaj o finansijskoj stabilnosti“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9382</TotalTime>
  <Words>1305</Words>
  <Application>Microsoft Office PowerPoint</Application>
  <PresentationFormat>On-screen Show (4:3)</PresentationFormat>
  <Paragraphs>164</Paragraphs>
  <Slides>25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Tahoma</vt:lpstr>
      <vt:lpstr>Wingdings</vt:lpstr>
      <vt:lpstr>Kozaric design</vt:lpstr>
      <vt:lpstr>Nadležnosti i osnovne funkcije </vt:lpstr>
      <vt:lpstr>Centralna banka Bosne i Hercegovine –  bitni podaci</vt:lpstr>
      <vt:lpstr>...drugim riječima</vt:lpstr>
      <vt:lpstr>Funkcije CBBiH – Šta ona radi</vt:lpstr>
      <vt:lpstr>Centralna banka Bosne i Hercegovine</vt:lpstr>
      <vt:lpstr>Centralna banka Bosne i Hercegovine</vt:lpstr>
      <vt:lpstr>1. Monetarna politika</vt:lpstr>
      <vt:lpstr>2. Upravljanje deviznim  rezervama</vt:lpstr>
      <vt:lpstr>2. Finansijska stabilnost</vt:lpstr>
      <vt:lpstr>3. Platni sistemi </vt:lpstr>
      <vt:lpstr>3. Platni sistemi </vt:lpstr>
      <vt:lpstr>4. Izdavanje novčanica i kovanica BiH</vt:lpstr>
      <vt:lpstr>Novčanice KM u opticaju</vt:lpstr>
      <vt:lpstr>Novčanice KM u opticaju</vt:lpstr>
      <vt:lpstr>Novčanice KM u opticaju</vt:lpstr>
      <vt:lpstr>Kovanice KM u opticaju</vt:lpstr>
      <vt:lpstr>5. Prikupljanje i objava statističkih podataka</vt:lpstr>
      <vt:lpstr>6. Međunarodna saradnja</vt:lpstr>
      <vt:lpstr>7. Uloga fiskalnog agenta</vt:lpstr>
      <vt:lpstr>8. Društveno odgovorno poslovanje</vt:lpstr>
      <vt:lpstr>Poslovi, zanimanja i specijalistička znanja</vt:lpstr>
      <vt:lpstr>Organizaciona shema CBBiH</vt:lpstr>
      <vt:lpstr>CBBiH – Glavne jedinice i filijale</vt:lpstr>
      <vt:lpstr>Stalni razvoj kao ključ uspjeha</vt:lpstr>
      <vt:lpstr>Hvala na pažnji!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1039</cp:revision>
  <cp:lastPrinted>2018-05-14T06:31:20Z</cp:lastPrinted>
  <dcterms:created xsi:type="dcterms:W3CDTF">2006-08-29T08:29:35Z</dcterms:created>
  <dcterms:modified xsi:type="dcterms:W3CDTF">2019-10-24T10:21:00Z</dcterms:modified>
</cp:coreProperties>
</file>