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</p:sldMasterIdLst>
  <p:notesMasterIdLst>
    <p:notesMasterId r:id="rId27"/>
  </p:notesMasterIdLst>
  <p:handoutMasterIdLst>
    <p:handoutMasterId r:id="rId28"/>
  </p:handoutMasterIdLst>
  <p:sldIdLst>
    <p:sldId id="256" r:id="rId2"/>
    <p:sldId id="497" r:id="rId3"/>
    <p:sldId id="503" r:id="rId4"/>
    <p:sldId id="531" r:id="rId5"/>
    <p:sldId id="499" r:id="rId6"/>
    <p:sldId id="522" r:id="rId7"/>
    <p:sldId id="506" r:id="rId8"/>
    <p:sldId id="523" r:id="rId9"/>
    <p:sldId id="507" r:id="rId10"/>
    <p:sldId id="508" r:id="rId11"/>
    <p:sldId id="521" r:id="rId12"/>
    <p:sldId id="509" r:id="rId13"/>
    <p:sldId id="527" r:id="rId14"/>
    <p:sldId id="528" r:id="rId15"/>
    <p:sldId id="529" r:id="rId16"/>
    <p:sldId id="530" r:id="rId17"/>
    <p:sldId id="513" r:id="rId18"/>
    <p:sldId id="514" r:id="rId19"/>
    <p:sldId id="515" r:id="rId20"/>
    <p:sldId id="516" r:id="rId21"/>
    <p:sldId id="501" r:id="rId22"/>
    <p:sldId id="526" r:id="rId23"/>
    <p:sldId id="525" r:id="rId24"/>
    <p:sldId id="504" r:id="rId25"/>
    <p:sldId id="524" r:id="rId26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i="1" u="sng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i="1" u="sng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i="1" u="sng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i="1" u="sng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i="1" u="sng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1400" i="1" u="sng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1400" i="1" u="sng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1400" i="1" u="sng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1400" i="1" u="sng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99"/>
    <a:srgbClr val="C0C0C0"/>
    <a:srgbClr val="0066FF"/>
    <a:srgbClr val="F8F8F8"/>
    <a:srgbClr val="0033CC"/>
    <a:srgbClr val="66CCFF"/>
    <a:srgbClr val="FFFF00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87" autoAdjust="0"/>
    <p:restoredTop sz="86775" autoAdjust="0"/>
  </p:normalViewPr>
  <p:slideViewPr>
    <p:cSldViewPr>
      <p:cViewPr varScale="1">
        <p:scale>
          <a:sx n="100" d="100"/>
          <a:sy n="100" d="100"/>
        </p:scale>
        <p:origin x="186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47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6448" cy="49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15" tIns="46205" rIns="92415" bIns="46205" numCol="1" anchor="t" anchorCtr="0" compatLnSpc="1">
            <a:prstTxWarp prst="textNoShape">
              <a:avLst/>
            </a:prstTxWarp>
          </a:bodyPr>
          <a:lstStyle>
            <a:lvl1pPr algn="l" defTabSz="923807">
              <a:defRPr sz="1200" i="0" u="none"/>
            </a:lvl1pPr>
          </a:lstStyle>
          <a:p>
            <a:pPr>
              <a:defRPr/>
            </a:pP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27" y="0"/>
            <a:ext cx="2946448" cy="49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15" tIns="46205" rIns="92415" bIns="46205" numCol="1" anchor="t" anchorCtr="0" compatLnSpc="1">
            <a:prstTxWarp prst="textNoShape">
              <a:avLst/>
            </a:prstTxWarp>
          </a:bodyPr>
          <a:lstStyle>
            <a:lvl1pPr algn="r" defTabSz="923807">
              <a:defRPr sz="1200" i="0" u="none"/>
            </a:lvl1pPr>
          </a:lstStyle>
          <a:p>
            <a:pPr>
              <a:defRPr/>
            </a:pP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9201"/>
            <a:ext cx="2946448" cy="49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15" tIns="46205" rIns="92415" bIns="46205" numCol="1" anchor="b" anchorCtr="0" compatLnSpc="1">
            <a:prstTxWarp prst="textNoShape">
              <a:avLst/>
            </a:prstTxWarp>
          </a:bodyPr>
          <a:lstStyle>
            <a:lvl1pPr algn="l" defTabSz="923807">
              <a:defRPr sz="1200" i="0" u="none"/>
            </a:lvl1pPr>
          </a:lstStyle>
          <a:p>
            <a:pPr>
              <a:defRPr/>
            </a:pP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27" y="9429201"/>
            <a:ext cx="2946448" cy="49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15" tIns="46205" rIns="92415" bIns="46205" numCol="1" anchor="b" anchorCtr="0" compatLnSpc="1">
            <a:prstTxWarp prst="textNoShape">
              <a:avLst/>
            </a:prstTxWarp>
          </a:bodyPr>
          <a:lstStyle>
            <a:lvl1pPr algn="r" defTabSz="923807">
              <a:defRPr sz="1200" i="0" u="none"/>
            </a:lvl1pPr>
          </a:lstStyle>
          <a:p>
            <a:pPr>
              <a:defRPr/>
            </a:pPr>
            <a:fld id="{7C7DEF92-AA09-4419-94A0-3AD0D17CB329}" type="slidenum">
              <a:rPr lang="en-GB">
                <a:latin typeface="Calibri" panose="020F0502020204030204" pitchFamily="34" charset="0"/>
              </a:rPr>
              <a:pPr>
                <a:defRPr/>
              </a:pPr>
              <a:t>‹#›</a:t>
            </a:fld>
            <a:endParaRPr lang="en-GB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86062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6448" cy="49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15" tIns="46205" rIns="92415" bIns="46205" numCol="1" anchor="t" anchorCtr="0" compatLnSpc="1">
            <a:prstTxWarp prst="textNoShape">
              <a:avLst/>
            </a:prstTxWarp>
          </a:bodyPr>
          <a:lstStyle>
            <a:lvl1pPr algn="l" defTabSz="923807">
              <a:defRPr sz="1200" i="0" u="none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27" y="0"/>
            <a:ext cx="2946448" cy="49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15" tIns="46205" rIns="92415" bIns="46205" numCol="1" anchor="t" anchorCtr="0" compatLnSpc="1">
            <a:prstTxWarp prst="textNoShape">
              <a:avLst/>
            </a:prstTxWarp>
          </a:bodyPr>
          <a:lstStyle>
            <a:lvl1pPr algn="r" defTabSz="923807">
              <a:defRPr sz="1200" i="0" u="none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715390"/>
            <a:ext cx="4984962" cy="4467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15" tIns="46205" rIns="92415" bIns="462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972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9201"/>
            <a:ext cx="2946448" cy="49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15" tIns="46205" rIns="92415" bIns="46205" numCol="1" anchor="b" anchorCtr="0" compatLnSpc="1">
            <a:prstTxWarp prst="textNoShape">
              <a:avLst/>
            </a:prstTxWarp>
          </a:bodyPr>
          <a:lstStyle>
            <a:lvl1pPr algn="l" defTabSz="923807">
              <a:defRPr sz="1200" i="0" u="none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72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27" y="9429201"/>
            <a:ext cx="2946448" cy="49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15" tIns="46205" rIns="92415" bIns="46205" numCol="1" anchor="b" anchorCtr="0" compatLnSpc="1">
            <a:prstTxWarp prst="textNoShape">
              <a:avLst/>
            </a:prstTxWarp>
          </a:bodyPr>
          <a:lstStyle>
            <a:lvl1pPr algn="r" defTabSz="923807">
              <a:defRPr sz="1200" i="0" u="none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4149BA8-499B-486C-828F-6E6A9BE55AA8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510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3766"/>
            <a:fld id="{152DFC03-B0FB-4A36-883A-CE7358BAACFB}" type="slidenum">
              <a:rPr lang="en-GB" smtClean="0"/>
              <a:pPr defTabSz="923766"/>
              <a:t>1</a:t>
            </a:fld>
            <a:endParaRPr lang="en-GB" smtClean="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r-HR" smtClean="0"/>
          </a:p>
        </p:txBody>
      </p:sp>
    </p:spTree>
    <p:extLst>
      <p:ext uri="{BB962C8B-B14F-4D97-AF65-F5344CB8AC3E}">
        <p14:creationId xmlns:p14="http://schemas.microsoft.com/office/powerpoint/2010/main" val="31561313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r-Latn-C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3766"/>
            <a:fld id="{70F4D528-5BF5-4C6F-9C93-C36A990F5256}" type="slidenum">
              <a:rPr lang="en-GB" smtClean="0"/>
              <a:pPr defTabSz="923766"/>
              <a:t>2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6742175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r-Latn-C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3766"/>
            <a:fld id="{70F4D528-5BF5-4C6F-9C93-C36A990F5256}" type="slidenum">
              <a:rPr lang="en-GB" smtClean="0"/>
              <a:pPr defTabSz="923766"/>
              <a:t>5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4883947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r-Latn-C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3766"/>
            <a:fld id="{70F4D528-5BF5-4C6F-9C93-C36A990F5256}" type="slidenum">
              <a:rPr lang="en-GB" smtClean="0"/>
              <a:pPr defTabSz="923766"/>
              <a:t>6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1152657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s-Latn-B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149BA8-499B-486C-828F-6E6A9BE55AA8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91729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BA" sz="1200" b="0" i="0" u="none" strike="noStrike" kern="1200" baseline="0" dirty="0" smtClean="0">
                <a:solidFill>
                  <a:schemeClr val="tx1"/>
                </a:solidFill>
                <a:ea typeface="+mn-ea"/>
                <a:cs typeface="+mn-cs"/>
              </a:rPr>
              <a:t>Финансијска стабилност подразумијева стање у којем финансијски систем може апсорбовати различите ситуације без значајних поремећаја у свом тренутном и будућем функционисању и чије</a:t>
            </a:r>
            <a:r>
              <a:rPr lang="bs-Latn-BA" sz="1200" b="0" i="0" u="none" strike="noStrike" kern="1200" baseline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sr-Cyrl-BA" sz="1200" b="0" i="0" u="none" strike="noStrike" kern="1200" baseline="0" dirty="0" smtClean="0">
                <a:solidFill>
                  <a:schemeClr val="tx1"/>
                </a:solidFill>
                <a:ea typeface="+mn-ea"/>
                <a:cs typeface="+mn-cs"/>
              </a:rPr>
              <a:t>функционисање нема негативне утицаје на економију</a:t>
            </a:r>
            <a:r>
              <a:rPr lang="bs-Latn-BA" sz="1200" b="0" i="0" u="none" strike="noStrike" kern="1200" baseline="0" dirty="0" smtClean="0">
                <a:solidFill>
                  <a:schemeClr val="tx1"/>
                </a:solidFill>
                <a:ea typeface="+mn-ea"/>
                <a:cs typeface="+mn-cs"/>
              </a:rPr>
              <a:t>. </a:t>
            </a:r>
            <a:endParaRPr lang="bs-Latn-B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149BA8-499B-486C-828F-6E6A9BE55AA8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73812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400" i="1" u="sng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8688">
              <a:defRPr sz="1400" i="1" u="sng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8688">
              <a:defRPr sz="1400" i="1" u="sng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8688">
              <a:defRPr sz="1400" i="1" u="sng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8688">
              <a:defRPr sz="1400" i="1" u="sng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83659AE3-5C8C-4CCA-97C3-C3AEC0C5FF51}" type="slidenum">
              <a:rPr lang="en-US" altLang="sr-Latn-RS" sz="1200" i="0" u="none"/>
              <a:pPr/>
              <a:t>16</a:t>
            </a:fld>
            <a:endParaRPr lang="en-US" altLang="sr-Latn-RS" sz="1200" i="0" u="none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sr-Latn-CS" altLang="sr-Latn-RS" smtClean="0"/>
          </a:p>
        </p:txBody>
      </p:sp>
    </p:spTree>
    <p:extLst>
      <p:ext uri="{BB962C8B-B14F-4D97-AF65-F5344CB8AC3E}">
        <p14:creationId xmlns:p14="http://schemas.microsoft.com/office/powerpoint/2010/main" val="35451043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r-Latn-CS" dirty="0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3766"/>
            <a:fld id="{70F4D528-5BF5-4C6F-9C93-C36A990F5256}" type="slidenum">
              <a:rPr lang="en-GB" smtClean="0"/>
              <a:pPr defTabSz="923766"/>
              <a:t>24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10223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bs-Latn-B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06C983-D364-45D9-84E8-E7A9A6F870B2}" type="datetime1">
              <a:rPr lang="en-US"/>
              <a:pPr>
                <a:defRPr/>
              </a:pPr>
              <a:t>10/24/2019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23D7D4-7E87-4CBF-A751-5A4E75DBE9A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7BF8C8-6689-426F-8053-30F39F955D69}" type="datetime1">
              <a:rPr lang="en-US"/>
              <a:pPr>
                <a:defRPr/>
              </a:pPr>
              <a:t>10/24/2019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F6FC8A-A29D-4605-8E9C-4C7FF43A227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65175"/>
            <a:ext cx="2057400" cy="53609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5175"/>
            <a:ext cx="6019800" cy="53609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1FAB5A-C7AF-47FC-A4FC-5A544424432A}" type="datetime1">
              <a:rPr lang="en-US"/>
              <a:pPr>
                <a:defRPr/>
              </a:pPr>
              <a:t>10/24/2019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3B2AA8-D136-45AE-A09A-740780F6FC7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5175"/>
            <a:ext cx="8229600" cy="6524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bs-Latn-BA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E21B88-99A8-44F9-972B-807582A13E3B}" type="datetime1">
              <a:rPr lang="en-US"/>
              <a:pPr>
                <a:defRPr/>
              </a:pPr>
              <a:t>10/24/2019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22711F-6F1F-46AD-AB69-CA5D5163535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490663"/>
            <a:ext cx="8533581" cy="652462"/>
          </a:xfrm>
        </p:spPr>
        <p:txBody>
          <a:bodyPr/>
          <a:lstStyle>
            <a:lvl1pPr algn="r">
              <a:defRPr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bs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>
            <a:lvl1pPr>
              <a:defRPr sz="2200"/>
            </a:lvl1pPr>
            <a:lvl2pPr>
              <a:defRPr sz="18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bs-Latn-BA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119D34-94E5-4899-8BA2-BC110D85CCE3}" type="datetime1">
              <a:rPr lang="en-US"/>
              <a:pPr>
                <a:defRPr/>
              </a:pPr>
              <a:t>10/24/2019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CABE42-E49C-456A-A2B6-DC336ACDD35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2E1649-D89D-4CFA-A06F-6A1F4AFFE7F3}" type="datetime1">
              <a:rPr lang="en-US"/>
              <a:pPr>
                <a:defRPr/>
              </a:pPr>
              <a:t>10/24/2019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C19F5E-2A8E-4960-AFC4-EAA16680702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11A060-FCFE-4F6E-BE50-B7E600BB9026}" type="datetime1">
              <a:rPr lang="en-US"/>
              <a:pPr>
                <a:defRPr/>
              </a:pPr>
              <a:t>10/24/2019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F4BC4E-C387-4E01-89BA-CCDCB05C600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D804F8-4497-42F4-88B4-821BB87B962F}" type="datetime1">
              <a:rPr lang="en-US"/>
              <a:pPr>
                <a:defRPr/>
              </a:pPr>
              <a:t>10/24/2019</a:t>
            </a:fld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F70F28-5B12-44C3-88A0-BB5D184A82D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B89535-DCF1-4450-BD3F-82320AD85AF2}" type="datetime1">
              <a:rPr lang="en-US"/>
              <a:pPr>
                <a:defRPr/>
              </a:pPr>
              <a:t>10/24/2019</a:t>
            </a:fld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2A282D-836D-4384-8BD0-E844DC6D88A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118DA1-ABD6-4C92-BF6E-EEDE6F3E6390}" type="datetime1">
              <a:rPr lang="en-US"/>
              <a:pPr>
                <a:defRPr/>
              </a:pPr>
              <a:t>10/24/2019</a:t>
            </a:fld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5B86E3-4812-43AF-9222-9E95F504775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D1A88A-80FF-4A7E-BB14-5C2EC994F31C}" type="datetime1">
              <a:rPr lang="en-US"/>
              <a:pPr>
                <a:defRPr/>
              </a:pPr>
              <a:t>10/24/2019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C87B4-5C2F-484A-91BD-6DA7631E459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bs-Latn-B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D9D0A-19D9-4DDF-AFE1-2D7BD7C3E75D}" type="datetime1">
              <a:rPr lang="en-US"/>
              <a:pPr>
                <a:defRPr/>
              </a:pPr>
              <a:t>10/24/2019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35A439-C0C3-4E80-B242-50D88522A31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1490663"/>
            <a:ext cx="8229600" cy="65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214563"/>
            <a:ext cx="82296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142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i="0" u="none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36A31B5-4D14-45CA-B2C8-9712BCC31FD5}" type="datetime1">
              <a:rPr lang="en-US" smtClean="0"/>
              <a:pPr>
                <a:defRPr/>
              </a:pPr>
              <a:t>10/24/2019</a:t>
            </a:fld>
            <a:endParaRPr lang="en-GB" dirty="0"/>
          </a:p>
        </p:txBody>
      </p:sp>
      <p:sp>
        <p:nvSpPr>
          <p:cNvPr id="142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i="0" u="none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42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 u="none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64A5863-6A1D-4E2B-BF1A-46038BAFB305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4400">
          <a:solidFill>
            <a:srgbClr val="336699"/>
          </a:solidFill>
          <a:latin typeface="Calibri" panose="020F0502020204030204" pitchFamily="34" charset="0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400">
          <a:solidFill>
            <a:srgbClr val="336699"/>
          </a:solidFill>
          <a:latin typeface="Tahom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400">
          <a:solidFill>
            <a:srgbClr val="336699"/>
          </a:solidFill>
          <a:latin typeface="Tahom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400">
          <a:solidFill>
            <a:srgbClr val="336699"/>
          </a:solidFill>
          <a:latin typeface="Tahom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400">
          <a:solidFill>
            <a:srgbClr val="336699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336699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336699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336699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336699"/>
          </a:solidFill>
          <a:latin typeface="Tahoma" pitchFamily="34" charset="0"/>
        </a:defRPr>
      </a:lvl9pPr>
    </p:titleStyle>
    <p:bodyStyle>
      <a:lvl1pPr marL="342900" indent="-342900" algn="just" rtl="0" eaLnBrk="0" fontAlgn="base" hangingPunct="0">
        <a:spcBef>
          <a:spcPct val="20000"/>
        </a:spcBef>
        <a:spcAft>
          <a:spcPct val="0"/>
        </a:spcAft>
        <a:buClr>
          <a:srgbClr val="336699"/>
        </a:buClr>
        <a:buFont typeface="Wingdings" pitchFamily="2" charset="2"/>
        <a:buChar char="n"/>
        <a:defRPr sz="21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just" rtl="0" eaLnBrk="0" fontAlgn="base" hangingPunct="0">
        <a:spcBef>
          <a:spcPct val="20000"/>
        </a:spcBef>
        <a:spcAft>
          <a:spcPct val="0"/>
        </a:spcAft>
        <a:buClr>
          <a:srgbClr val="336699"/>
        </a:buClr>
        <a:buFont typeface="Wingdings" pitchFamily="2" charset="2"/>
        <a:buChar char="n"/>
        <a:defRPr sz="1600">
          <a:solidFill>
            <a:schemeClr val="tx1"/>
          </a:solidFill>
          <a:latin typeface="Calibri" panose="020F0502020204030204" pitchFamily="34" charset="0"/>
        </a:defRPr>
      </a:lvl2pPr>
      <a:lvl3pPr marL="1143000" indent="-228600" algn="just" rtl="0" eaLnBrk="0" fontAlgn="base" hangingPunct="0">
        <a:spcBef>
          <a:spcPct val="20000"/>
        </a:spcBef>
        <a:spcAft>
          <a:spcPct val="0"/>
        </a:spcAft>
        <a:buClr>
          <a:srgbClr val="336699"/>
        </a:buClr>
        <a:buFont typeface="Wingdings" pitchFamily="2" charset="2"/>
        <a:buChar char="n"/>
        <a:defRPr sz="1400">
          <a:solidFill>
            <a:schemeClr val="tx1"/>
          </a:solidFill>
          <a:latin typeface="Calibri" panose="020F0502020204030204" pitchFamily="34" charset="0"/>
        </a:defRPr>
      </a:lvl3pPr>
      <a:lvl4pPr marL="1600200" indent="-228600" algn="just" rtl="0" eaLnBrk="0" fontAlgn="base" hangingPunct="0">
        <a:spcBef>
          <a:spcPct val="20000"/>
        </a:spcBef>
        <a:spcAft>
          <a:spcPct val="0"/>
        </a:spcAft>
        <a:buClr>
          <a:srgbClr val="336699"/>
        </a:buClr>
        <a:buFont typeface="Wingdings" pitchFamily="2" charset="2"/>
        <a:buChar char="n"/>
        <a:defRPr sz="2000">
          <a:solidFill>
            <a:schemeClr val="tx1"/>
          </a:solidFill>
          <a:latin typeface="Calibri" panose="020F0502020204030204" pitchFamily="34" charset="0"/>
        </a:defRPr>
      </a:lvl4pPr>
      <a:lvl5pPr marL="2057400" indent="-228600" algn="just" rtl="0" eaLnBrk="0" fontAlgn="base" hangingPunct="0">
        <a:spcBef>
          <a:spcPct val="20000"/>
        </a:spcBef>
        <a:spcAft>
          <a:spcPct val="0"/>
        </a:spcAft>
        <a:buClr>
          <a:srgbClr val="336699"/>
        </a:buClr>
        <a:buFont typeface="Wingdings" pitchFamily="2" charset="2"/>
        <a:buChar char="n"/>
        <a:defRPr sz="2000">
          <a:solidFill>
            <a:schemeClr val="tx1"/>
          </a:solidFill>
          <a:latin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336699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336699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336699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336699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2357438"/>
            <a:ext cx="7924800" cy="2663825"/>
          </a:xfrm>
        </p:spPr>
        <p:txBody>
          <a:bodyPr/>
          <a:lstStyle/>
          <a:p>
            <a:pPr algn="ctr" eaLnBrk="1" hangingPunct="1">
              <a:defRPr/>
            </a:pPr>
            <a:r>
              <a:rPr lang="sr-Cyrl-BA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Надлежност и основне функције</a:t>
            </a:r>
            <a:r>
              <a:rPr lang="bs-Latn-BA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4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8313" y="5226050"/>
            <a:ext cx="8135937" cy="1346200"/>
          </a:xfrm>
        </p:spPr>
        <p:txBody>
          <a:bodyPr/>
          <a:lstStyle/>
          <a:p>
            <a:pPr algn="r" eaLnBrk="1" hangingPunct="1"/>
            <a:endParaRPr lang="en-US" sz="18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49" y="5157192"/>
            <a:ext cx="6900101" cy="11154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 smtClean="0"/>
              <a:t>3. </a:t>
            </a:r>
            <a:r>
              <a:rPr lang="sr-Cyrl-BA" dirty="0" smtClean="0"/>
              <a:t>Платни системи</a:t>
            </a:r>
            <a:endParaRPr lang="bs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BA" dirty="0" smtClean="0"/>
              <a:t>Реформа платних система </a:t>
            </a:r>
            <a:r>
              <a:rPr lang="bs-Latn-BA" dirty="0" smtClean="0"/>
              <a:t>2001. </a:t>
            </a:r>
            <a:r>
              <a:rPr lang="sr-Cyrl-BA" dirty="0" smtClean="0"/>
              <a:t>године</a:t>
            </a:r>
            <a:endParaRPr lang="bs-Latn-BA" dirty="0" smtClean="0"/>
          </a:p>
          <a:p>
            <a:r>
              <a:rPr lang="bs-Latn-BA" dirty="0" smtClean="0"/>
              <a:t>RTGS </a:t>
            </a:r>
            <a:r>
              <a:rPr lang="sr-Cyrl-BA" dirty="0" smtClean="0"/>
              <a:t>и жироклиринг системи</a:t>
            </a:r>
            <a:r>
              <a:rPr lang="bs-Latn-BA" dirty="0" smtClean="0"/>
              <a:t> – </a:t>
            </a:r>
            <a:r>
              <a:rPr lang="sr-Cyrl-BA" dirty="0" smtClean="0"/>
              <a:t>ЦББиХ и комерцијалне банке</a:t>
            </a:r>
            <a:endParaRPr lang="bs-Latn-BA" dirty="0" smtClean="0"/>
          </a:p>
          <a:p>
            <a:r>
              <a:rPr lang="sr-Cyrl-BA" dirty="0" smtClean="0"/>
              <a:t>Кључно за функционисање економије</a:t>
            </a:r>
            <a:endParaRPr lang="bs-Latn-BA" dirty="0" smtClean="0"/>
          </a:p>
          <a:p>
            <a:r>
              <a:rPr lang="sr-Cyrl-BA" dirty="0" smtClean="0"/>
              <a:t>Јединствени регистар рачуна пословних субјеката </a:t>
            </a:r>
            <a:r>
              <a:rPr lang="bs-Latn-BA" dirty="0" smtClean="0"/>
              <a:t>(</a:t>
            </a:r>
            <a:r>
              <a:rPr lang="sr-Cyrl-BA" dirty="0" smtClean="0"/>
              <a:t>ЈРРПС</a:t>
            </a:r>
            <a:r>
              <a:rPr lang="bs-Latn-BA" dirty="0" smtClean="0"/>
              <a:t>) </a:t>
            </a:r>
            <a:r>
              <a:rPr lang="sr-Cyrl-BA" dirty="0" smtClean="0"/>
              <a:t>БиХ</a:t>
            </a:r>
            <a:r>
              <a:rPr lang="bs-Latn-BA" dirty="0" smtClean="0"/>
              <a:t> </a:t>
            </a:r>
          </a:p>
          <a:p>
            <a:r>
              <a:rPr lang="sr-Cyrl-BA" dirty="0" smtClean="0"/>
              <a:t>Централни регистар кредита</a:t>
            </a:r>
            <a:r>
              <a:rPr lang="bs-Latn-BA" dirty="0" smtClean="0"/>
              <a:t> (</a:t>
            </a:r>
            <a:r>
              <a:rPr lang="sr-Cyrl-BA" dirty="0" smtClean="0"/>
              <a:t>ЦРК</a:t>
            </a:r>
            <a:r>
              <a:rPr lang="bs-Latn-BA" dirty="0" smtClean="0"/>
              <a:t>) </a:t>
            </a:r>
            <a:r>
              <a:rPr lang="sr-Cyrl-BA" dirty="0" smtClean="0"/>
              <a:t>правних и физичких лица у Босни и Херцеговини</a:t>
            </a:r>
            <a:r>
              <a:rPr lang="bs-Latn-BA" dirty="0" smtClean="0"/>
              <a:t> </a:t>
            </a:r>
          </a:p>
          <a:p>
            <a:r>
              <a:rPr lang="pl-PL" dirty="0" smtClean="0"/>
              <a:t>40 </a:t>
            </a:r>
            <a:r>
              <a:rPr lang="sr-Cyrl-BA" dirty="0" smtClean="0"/>
              <a:t>милиона трансакција у укупној вриједности од преко </a:t>
            </a:r>
            <a:r>
              <a:rPr lang="pl-PL" dirty="0" smtClean="0"/>
              <a:t>100 </a:t>
            </a:r>
            <a:r>
              <a:rPr lang="sr-Cyrl-BA" dirty="0" smtClean="0"/>
              <a:t>милијарди </a:t>
            </a:r>
            <a:r>
              <a:rPr lang="pl-PL" dirty="0" smtClean="0"/>
              <a:t>KM </a:t>
            </a:r>
            <a:r>
              <a:rPr lang="sr-Cyrl-BA" smtClean="0"/>
              <a:t>на годишњој основи</a:t>
            </a:r>
            <a:endParaRPr lang="bs-Latn-B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CABE42-E49C-456A-A2B6-DC336ACDD355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6998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/>
              <a:t>3. </a:t>
            </a:r>
            <a:r>
              <a:rPr lang="sr-Cyrl-BA" dirty="0" smtClean="0"/>
              <a:t>Платни системи</a:t>
            </a:r>
            <a:r>
              <a:rPr lang="bs-Latn-BA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CABE42-E49C-456A-A2B6-DC336ACDD355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s-Latn-BA" dirty="0"/>
          </a:p>
        </p:txBody>
      </p:sp>
      <p:sp>
        <p:nvSpPr>
          <p:cNvPr id="39" name="object 51"/>
          <p:cNvSpPr/>
          <p:nvPr/>
        </p:nvSpPr>
        <p:spPr>
          <a:xfrm>
            <a:off x="7091461" y="4137515"/>
            <a:ext cx="0" cy="1008199"/>
          </a:xfrm>
          <a:custGeom>
            <a:avLst/>
            <a:gdLst/>
            <a:ahLst/>
            <a:cxnLst/>
            <a:rect l="l" t="t" r="r" b="b"/>
            <a:pathLst>
              <a:path h="688339">
                <a:moveTo>
                  <a:pt x="0" y="688124"/>
                </a:moveTo>
                <a:lnTo>
                  <a:pt x="0" y="0"/>
                </a:lnTo>
              </a:path>
            </a:pathLst>
          </a:custGeom>
          <a:ln w="25400">
            <a:solidFill>
              <a:srgbClr val="005CA5"/>
            </a:solidFill>
          </a:ln>
        </p:spPr>
        <p:txBody>
          <a:bodyPr wrap="square" lIns="0" tIns="0" rIns="0" bIns="0" rtlCol="0"/>
          <a:lstStyle/>
          <a:p>
            <a:endParaRPr sz="1100" u="none"/>
          </a:p>
        </p:txBody>
      </p:sp>
      <p:sp>
        <p:nvSpPr>
          <p:cNvPr id="40" name="object 52"/>
          <p:cNvSpPr/>
          <p:nvPr/>
        </p:nvSpPr>
        <p:spPr>
          <a:xfrm>
            <a:off x="6983293" y="4054390"/>
            <a:ext cx="216707" cy="117189"/>
          </a:xfrm>
          <a:custGeom>
            <a:avLst/>
            <a:gdLst/>
            <a:ahLst/>
            <a:cxnLst/>
            <a:rect l="l" t="t" r="r" b="b"/>
            <a:pathLst>
              <a:path w="147954" h="80010">
                <a:moveTo>
                  <a:pt x="73850" y="0"/>
                </a:moveTo>
                <a:lnTo>
                  <a:pt x="0" y="79425"/>
                </a:lnTo>
                <a:lnTo>
                  <a:pt x="147701" y="79425"/>
                </a:lnTo>
                <a:lnTo>
                  <a:pt x="73850" y="0"/>
                </a:lnTo>
                <a:close/>
              </a:path>
            </a:pathLst>
          </a:custGeom>
          <a:solidFill>
            <a:srgbClr val="005CA5"/>
          </a:solidFill>
        </p:spPr>
        <p:txBody>
          <a:bodyPr wrap="square" lIns="0" tIns="0" rIns="0" bIns="0" rtlCol="0"/>
          <a:lstStyle/>
          <a:p>
            <a:endParaRPr sz="1100" u="none"/>
          </a:p>
        </p:txBody>
      </p:sp>
      <p:sp>
        <p:nvSpPr>
          <p:cNvPr id="41" name="object 53"/>
          <p:cNvSpPr/>
          <p:nvPr/>
        </p:nvSpPr>
        <p:spPr>
          <a:xfrm>
            <a:off x="2275234" y="5451222"/>
            <a:ext cx="1399760" cy="668723"/>
          </a:xfrm>
          <a:custGeom>
            <a:avLst/>
            <a:gdLst/>
            <a:ahLst/>
            <a:cxnLst/>
            <a:rect l="l" t="t" r="r" b="b"/>
            <a:pathLst>
              <a:path w="955675" h="456564">
                <a:moveTo>
                  <a:pt x="0" y="0"/>
                </a:moveTo>
                <a:lnTo>
                  <a:pt x="0" y="303847"/>
                </a:lnTo>
                <a:lnTo>
                  <a:pt x="2381" y="391953"/>
                </a:lnTo>
                <a:lnTo>
                  <a:pt x="19050" y="437197"/>
                </a:lnTo>
                <a:lnTo>
                  <a:pt x="64293" y="453866"/>
                </a:lnTo>
                <a:lnTo>
                  <a:pt x="152400" y="456247"/>
                </a:lnTo>
                <a:lnTo>
                  <a:pt x="955370" y="456247"/>
                </a:lnTo>
              </a:path>
            </a:pathLst>
          </a:custGeom>
          <a:ln w="25400">
            <a:solidFill>
              <a:srgbClr val="005CA5"/>
            </a:solidFill>
          </a:ln>
        </p:spPr>
        <p:txBody>
          <a:bodyPr wrap="square" lIns="0" tIns="0" rIns="0" bIns="0" rtlCol="0"/>
          <a:lstStyle/>
          <a:p>
            <a:endParaRPr sz="1100" u="none"/>
          </a:p>
        </p:txBody>
      </p:sp>
      <p:sp>
        <p:nvSpPr>
          <p:cNvPr id="42" name="object 54"/>
          <p:cNvSpPr/>
          <p:nvPr/>
        </p:nvSpPr>
        <p:spPr>
          <a:xfrm>
            <a:off x="6400581" y="4923120"/>
            <a:ext cx="1356046" cy="611988"/>
          </a:xfrm>
          <a:custGeom>
            <a:avLst/>
            <a:gdLst/>
            <a:ahLst/>
            <a:cxnLst/>
            <a:rect l="l" t="t" r="r" b="b"/>
            <a:pathLst>
              <a:path w="925829" h="417829">
                <a:moveTo>
                  <a:pt x="773099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265201"/>
                </a:lnTo>
                <a:lnTo>
                  <a:pt x="2381" y="353307"/>
                </a:lnTo>
                <a:lnTo>
                  <a:pt x="19050" y="398551"/>
                </a:lnTo>
                <a:lnTo>
                  <a:pt x="64293" y="415220"/>
                </a:lnTo>
                <a:lnTo>
                  <a:pt x="152400" y="417601"/>
                </a:lnTo>
                <a:lnTo>
                  <a:pt x="773099" y="417601"/>
                </a:lnTo>
                <a:lnTo>
                  <a:pt x="861206" y="415220"/>
                </a:lnTo>
                <a:lnTo>
                  <a:pt x="906449" y="398551"/>
                </a:lnTo>
                <a:lnTo>
                  <a:pt x="923118" y="353307"/>
                </a:lnTo>
                <a:lnTo>
                  <a:pt x="925499" y="265201"/>
                </a:lnTo>
                <a:lnTo>
                  <a:pt x="925499" y="152400"/>
                </a:lnTo>
                <a:lnTo>
                  <a:pt x="923118" y="64293"/>
                </a:lnTo>
                <a:lnTo>
                  <a:pt x="906449" y="19050"/>
                </a:lnTo>
                <a:lnTo>
                  <a:pt x="861206" y="2381"/>
                </a:lnTo>
                <a:lnTo>
                  <a:pt x="773099" y="0"/>
                </a:lnTo>
                <a:close/>
              </a:path>
            </a:pathLst>
          </a:custGeom>
          <a:solidFill>
            <a:srgbClr val="FCCE2A"/>
          </a:solidFill>
        </p:spPr>
        <p:txBody>
          <a:bodyPr wrap="square" lIns="0" tIns="0" rIns="0" bIns="0" rtlCol="0"/>
          <a:lstStyle/>
          <a:p>
            <a:endParaRPr sz="1100" u="none"/>
          </a:p>
        </p:txBody>
      </p:sp>
      <p:sp>
        <p:nvSpPr>
          <p:cNvPr id="43" name="object 55"/>
          <p:cNvSpPr/>
          <p:nvPr/>
        </p:nvSpPr>
        <p:spPr>
          <a:xfrm>
            <a:off x="1561625" y="4923120"/>
            <a:ext cx="1418361" cy="611988"/>
          </a:xfrm>
          <a:custGeom>
            <a:avLst/>
            <a:gdLst/>
            <a:ahLst/>
            <a:cxnLst/>
            <a:rect l="l" t="t" r="r" b="b"/>
            <a:pathLst>
              <a:path w="968375" h="417829">
                <a:moveTo>
                  <a:pt x="815670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265201"/>
                </a:lnTo>
                <a:lnTo>
                  <a:pt x="2381" y="353307"/>
                </a:lnTo>
                <a:lnTo>
                  <a:pt x="19050" y="398551"/>
                </a:lnTo>
                <a:lnTo>
                  <a:pt x="64293" y="415220"/>
                </a:lnTo>
                <a:lnTo>
                  <a:pt x="152400" y="417601"/>
                </a:lnTo>
                <a:lnTo>
                  <a:pt x="815670" y="417601"/>
                </a:lnTo>
                <a:lnTo>
                  <a:pt x="903776" y="415220"/>
                </a:lnTo>
                <a:lnTo>
                  <a:pt x="949020" y="398551"/>
                </a:lnTo>
                <a:lnTo>
                  <a:pt x="965688" y="353307"/>
                </a:lnTo>
                <a:lnTo>
                  <a:pt x="968070" y="265201"/>
                </a:lnTo>
                <a:lnTo>
                  <a:pt x="968070" y="152400"/>
                </a:lnTo>
                <a:lnTo>
                  <a:pt x="965688" y="64293"/>
                </a:lnTo>
                <a:lnTo>
                  <a:pt x="949020" y="19050"/>
                </a:lnTo>
                <a:lnTo>
                  <a:pt x="903776" y="2381"/>
                </a:lnTo>
                <a:lnTo>
                  <a:pt x="815670" y="0"/>
                </a:lnTo>
                <a:close/>
              </a:path>
            </a:pathLst>
          </a:custGeom>
          <a:solidFill>
            <a:srgbClr val="FCCE2A"/>
          </a:solidFill>
        </p:spPr>
        <p:txBody>
          <a:bodyPr wrap="square" lIns="0" tIns="0" rIns="0" bIns="0" rtlCol="0"/>
          <a:lstStyle/>
          <a:p>
            <a:endParaRPr sz="1100" u="none"/>
          </a:p>
        </p:txBody>
      </p:sp>
      <p:sp>
        <p:nvSpPr>
          <p:cNvPr id="44" name="object 56"/>
          <p:cNvSpPr/>
          <p:nvPr/>
        </p:nvSpPr>
        <p:spPr>
          <a:xfrm>
            <a:off x="3674551" y="5756754"/>
            <a:ext cx="1830384" cy="744058"/>
          </a:xfrm>
          <a:custGeom>
            <a:avLst/>
            <a:gdLst/>
            <a:ahLst/>
            <a:cxnLst/>
            <a:rect l="l" t="t" r="r" b="b"/>
            <a:pathLst>
              <a:path w="1249679" h="508000">
                <a:moveTo>
                  <a:pt x="1096797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355206"/>
                </a:lnTo>
                <a:lnTo>
                  <a:pt x="2381" y="443312"/>
                </a:lnTo>
                <a:lnTo>
                  <a:pt x="19050" y="488556"/>
                </a:lnTo>
                <a:lnTo>
                  <a:pt x="64293" y="505225"/>
                </a:lnTo>
                <a:lnTo>
                  <a:pt x="152400" y="507606"/>
                </a:lnTo>
                <a:lnTo>
                  <a:pt x="1096797" y="507606"/>
                </a:lnTo>
                <a:lnTo>
                  <a:pt x="1184903" y="505225"/>
                </a:lnTo>
                <a:lnTo>
                  <a:pt x="1230147" y="488556"/>
                </a:lnTo>
                <a:lnTo>
                  <a:pt x="1246816" y="443312"/>
                </a:lnTo>
                <a:lnTo>
                  <a:pt x="1249197" y="355206"/>
                </a:lnTo>
                <a:lnTo>
                  <a:pt x="1249197" y="152400"/>
                </a:lnTo>
                <a:lnTo>
                  <a:pt x="1246816" y="64293"/>
                </a:lnTo>
                <a:lnTo>
                  <a:pt x="1230147" y="19050"/>
                </a:lnTo>
                <a:lnTo>
                  <a:pt x="1184903" y="2381"/>
                </a:lnTo>
                <a:lnTo>
                  <a:pt x="1096797" y="0"/>
                </a:lnTo>
                <a:close/>
              </a:path>
            </a:pathLst>
          </a:custGeom>
          <a:solidFill>
            <a:srgbClr val="FCCE2A"/>
          </a:solidFill>
        </p:spPr>
        <p:txBody>
          <a:bodyPr wrap="square" lIns="0" tIns="0" rIns="0" bIns="0" rtlCol="0"/>
          <a:lstStyle/>
          <a:p>
            <a:endParaRPr sz="1100" u="none"/>
          </a:p>
        </p:txBody>
      </p:sp>
      <p:sp>
        <p:nvSpPr>
          <p:cNvPr id="45" name="object 57"/>
          <p:cNvSpPr/>
          <p:nvPr/>
        </p:nvSpPr>
        <p:spPr>
          <a:xfrm>
            <a:off x="2965593" y="4054393"/>
            <a:ext cx="3388256" cy="629659"/>
          </a:xfrm>
          <a:custGeom>
            <a:avLst/>
            <a:gdLst/>
            <a:ahLst/>
            <a:cxnLst/>
            <a:rect l="l" t="t" r="r" b="b"/>
            <a:pathLst>
              <a:path w="2313304" h="429895">
                <a:moveTo>
                  <a:pt x="152400" y="0"/>
                </a:move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277380"/>
                </a:lnTo>
                <a:lnTo>
                  <a:pt x="2381" y="365486"/>
                </a:lnTo>
                <a:lnTo>
                  <a:pt x="19050" y="410730"/>
                </a:lnTo>
                <a:lnTo>
                  <a:pt x="64293" y="427399"/>
                </a:lnTo>
                <a:lnTo>
                  <a:pt x="152400" y="429780"/>
                </a:lnTo>
                <a:lnTo>
                  <a:pt x="2160625" y="429780"/>
                </a:lnTo>
                <a:lnTo>
                  <a:pt x="2248731" y="427399"/>
                </a:lnTo>
                <a:lnTo>
                  <a:pt x="2293975" y="410730"/>
                </a:lnTo>
                <a:lnTo>
                  <a:pt x="2310644" y="365486"/>
                </a:lnTo>
                <a:lnTo>
                  <a:pt x="2313025" y="277380"/>
                </a:lnTo>
                <a:lnTo>
                  <a:pt x="2313025" y="152400"/>
                </a:lnTo>
                <a:lnTo>
                  <a:pt x="2310644" y="64293"/>
                </a:lnTo>
                <a:lnTo>
                  <a:pt x="2293975" y="19050"/>
                </a:lnTo>
                <a:lnTo>
                  <a:pt x="2248731" y="2381"/>
                </a:lnTo>
                <a:lnTo>
                  <a:pt x="2160625" y="0"/>
                </a:lnTo>
                <a:lnTo>
                  <a:pt x="152400" y="0"/>
                </a:lnTo>
                <a:close/>
              </a:path>
            </a:pathLst>
          </a:custGeom>
          <a:ln w="25400">
            <a:solidFill>
              <a:srgbClr val="F79647"/>
            </a:solidFill>
          </a:ln>
        </p:spPr>
        <p:txBody>
          <a:bodyPr wrap="square" lIns="0" tIns="0" rIns="0" bIns="0" rtlCol="0"/>
          <a:lstStyle/>
          <a:p>
            <a:endParaRPr sz="1100" u="none"/>
          </a:p>
        </p:txBody>
      </p:sp>
      <p:sp>
        <p:nvSpPr>
          <p:cNvPr id="46" name="object 58"/>
          <p:cNvSpPr txBox="1"/>
          <p:nvPr/>
        </p:nvSpPr>
        <p:spPr>
          <a:xfrm>
            <a:off x="1688866" y="5018951"/>
            <a:ext cx="1162591" cy="412421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 indent="-6985" algn="ctr">
              <a:lnSpc>
                <a:spcPct val="114599"/>
              </a:lnSpc>
              <a:spcBef>
                <a:spcPts val="100"/>
              </a:spcBef>
            </a:pPr>
            <a:r>
              <a:rPr lang="sr-Cyrl-BA" sz="1100" u="none" spc="15" dirty="0" smtClean="0">
                <a:solidFill>
                  <a:srgbClr val="231F20"/>
                </a:solidFill>
                <a:latin typeface="Calibri"/>
                <a:cs typeface="Calibri"/>
              </a:rPr>
              <a:t>Банка лица које плаћа рачун</a:t>
            </a:r>
            <a:endParaRPr sz="1100" u="none" spc="15" dirty="0">
              <a:solidFill>
                <a:srgbClr val="231F20"/>
              </a:solidFill>
              <a:latin typeface="Calibri"/>
              <a:cs typeface="Calibri"/>
            </a:endParaRPr>
          </a:p>
        </p:txBody>
      </p:sp>
      <p:sp>
        <p:nvSpPr>
          <p:cNvPr id="48" name="object 60"/>
          <p:cNvSpPr txBox="1"/>
          <p:nvPr/>
        </p:nvSpPr>
        <p:spPr>
          <a:xfrm>
            <a:off x="6418252" y="4937103"/>
            <a:ext cx="1320704" cy="607089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 indent="-6985" algn="ctr">
              <a:lnSpc>
                <a:spcPct val="114599"/>
              </a:lnSpc>
              <a:spcBef>
                <a:spcPts val="100"/>
              </a:spcBef>
            </a:pPr>
            <a:r>
              <a:rPr lang="sr-Cyrl-BA" sz="1100" u="none" spc="15" dirty="0" smtClean="0">
                <a:solidFill>
                  <a:srgbClr val="231F20"/>
                </a:solidFill>
                <a:latin typeface="Calibri"/>
                <a:cs typeface="Calibri"/>
              </a:rPr>
              <a:t>Банка лица</a:t>
            </a:r>
            <a:r>
              <a:rPr lang="bs-Latn-BA" sz="1100" u="none" spc="15" dirty="0" smtClean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bs-Latn-BA" sz="1100" u="none" spc="15" dirty="0">
                <a:solidFill>
                  <a:srgbClr val="231F20"/>
                </a:solidFill>
                <a:latin typeface="Calibri"/>
                <a:cs typeface="Calibri"/>
              </a:rPr>
              <a:t>/ </a:t>
            </a:r>
            <a:r>
              <a:rPr lang="sr-Cyrl-BA" sz="1100" u="none" spc="15" dirty="0" smtClean="0">
                <a:solidFill>
                  <a:srgbClr val="231F20"/>
                </a:solidFill>
                <a:latin typeface="Calibri"/>
                <a:cs typeface="Calibri"/>
              </a:rPr>
              <a:t>институције примаоца уплате</a:t>
            </a:r>
            <a:endParaRPr sz="1100" u="none" spc="15" dirty="0">
              <a:solidFill>
                <a:srgbClr val="231F20"/>
              </a:solidFill>
              <a:latin typeface="Calibri"/>
              <a:cs typeface="Calibri"/>
            </a:endParaRPr>
          </a:p>
        </p:txBody>
      </p:sp>
      <p:sp>
        <p:nvSpPr>
          <p:cNvPr id="49" name="object 61"/>
          <p:cNvSpPr txBox="1"/>
          <p:nvPr/>
        </p:nvSpPr>
        <p:spPr>
          <a:xfrm>
            <a:off x="3724337" y="2329903"/>
            <a:ext cx="1944783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sr-Cyrl-BA" sz="1100" b="1" u="none" spc="35" dirty="0" smtClean="0">
                <a:solidFill>
                  <a:srgbClr val="F79647"/>
                </a:solidFill>
                <a:latin typeface="Calibri"/>
                <a:cs typeface="Calibri"/>
              </a:rPr>
              <a:t>Слање рачуна на плаћање</a:t>
            </a:r>
            <a:endParaRPr sz="1100" u="none" dirty="0">
              <a:latin typeface="Calibri"/>
              <a:cs typeface="Calibri"/>
            </a:endParaRPr>
          </a:p>
        </p:txBody>
      </p:sp>
      <p:sp>
        <p:nvSpPr>
          <p:cNvPr id="50" name="object 62"/>
          <p:cNvSpPr txBox="1"/>
          <p:nvPr/>
        </p:nvSpPr>
        <p:spPr>
          <a:xfrm>
            <a:off x="3687269" y="3133529"/>
            <a:ext cx="1944783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sr-Cyrl-BA" sz="1100" b="1" u="none" spc="35" dirty="0" smtClean="0">
                <a:solidFill>
                  <a:srgbClr val="005CA5"/>
                </a:solidFill>
                <a:latin typeface="Calibri"/>
                <a:cs typeface="Calibri"/>
              </a:rPr>
              <a:t>Слање рачуна на плаћање</a:t>
            </a:r>
            <a:endParaRPr sz="1100" u="none" dirty="0">
              <a:latin typeface="Calibri"/>
              <a:cs typeface="Calibri"/>
            </a:endParaRPr>
          </a:p>
        </p:txBody>
      </p:sp>
      <p:sp>
        <p:nvSpPr>
          <p:cNvPr id="51" name="object 63"/>
          <p:cNvSpPr txBox="1"/>
          <p:nvPr/>
        </p:nvSpPr>
        <p:spPr>
          <a:xfrm>
            <a:off x="2985065" y="4157894"/>
            <a:ext cx="3349193" cy="412421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 indent="-6985" algn="ctr">
              <a:lnSpc>
                <a:spcPct val="114599"/>
              </a:lnSpc>
              <a:spcBef>
                <a:spcPts val="100"/>
              </a:spcBef>
            </a:pPr>
            <a:r>
              <a:rPr lang="sr-Cyrl-BA" sz="1100" u="none" spc="15" dirty="0" smtClean="0">
                <a:solidFill>
                  <a:srgbClr val="231F20"/>
                </a:solidFill>
                <a:latin typeface="Calibri"/>
                <a:cs typeface="Calibri"/>
              </a:rPr>
              <a:t>Уколико је рачун у истој комерцијалној банци</a:t>
            </a:r>
            <a:r>
              <a:rPr sz="1100" u="none" spc="15" dirty="0" smtClean="0">
                <a:solidFill>
                  <a:srgbClr val="231F20"/>
                </a:solidFill>
                <a:latin typeface="Calibri"/>
                <a:cs typeface="Calibri"/>
              </a:rPr>
              <a:t>, </a:t>
            </a:r>
            <a:r>
              <a:rPr lang="sr-Cyrl-BA" sz="1100" u="none" spc="15" dirty="0" smtClean="0">
                <a:solidFill>
                  <a:srgbClr val="231F20"/>
                </a:solidFill>
                <a:latin typeface="Calibri"/>
                <a:cs typeface="Calibri"/>
              </a:rPr>
              <a:t>банка директно врши пренос</a:t>
            </a:r>
            <a:r>
              <a:rPr sz="1100" u="none" spc="15" dirty="0" smtClean="0">
                <a:solidFill>
                  <a:srgbClr val="231F20"/>
                </a:solidFill>
                <a:latin typeface="Calibri"/>
                <a:cs typeface="Calibri"/>
              </a:rPr>
              <a:t>, </a:t>
            </a:r>
            <a:r>
              <a:rPr lang="sr-Cyrl-BA" sz="1100" u="none" spc="15" dirty="0" smtClean="0">
                <a:solidFill>
                  <a:srgbClr val="231F20"/>
                </a:solidFill>
                <a:latin typeface="Calibri"/>
                <a:cs typeface="Calibri"/>
              </a:rPr>
              <a:t>без посредника</a:t>
            </a:r>
            <a:endParaRPr sz="1100" u="none" spc="15" dirty="0">
              <a:solidFill>
                <a:srgbClr val="231F20"/>
              </a:solidFill>
              <a:latin typeface="Calibri"/>
              <a:cs typeface="Calibri"/>
            </a:endParaRPr>
          </a:p>
        </p:txBody>
      </p:sp>
      <p:sp>
        <p:nvSpPr>
          <p:cNvPr id="52" name="object 64"/>
          <p:cNvSpPr/>
          <p:nvPr/>
        </p:nvSpPr>
        <p:spPr>
          <a:xfrm>
            <a:off x="2264153" y="2571577"/>
            <a:ext cx="4820567" cy="423183"/>
          </a:xfrm>
          <a:custGeom>
            <a:avLst/>
            <a:gdLst/>
            <a:ahLst/>
            <a:cxnLst/>
            <a:rect l="l" t="t" r="r" b="b"/>
            <a:pathLst>
              <a:path w="3291204" h="288925">
                <a:moveTo>
                  <a:pt x="3290658" y="288455"/>
                </a:moveTo>
                <a:lnTo>
                  <a:pt x="3290658" y="148640"/>
                </a:lnTo>
                <a:lnTo>
                  <a:pt x="3288277" y="67811"/>
                </a:lnTo>
                <a:lnTo>
                  <a:pt x="3271608" y="26262"/>
                </a:lnTo>
                <a:lnTo>
                  <a:pt x="3226365" y="10846"/>
                </a:lnTo>
                <a:lnTo>
                  <a:pt x="3138258" y="8420"/>
                </a:lnTo>
                <a:lnTo>
                  <a:pt x="50799" y="0"/>
                </a:lnTo>
                <a:lnTo>
                  <a:pt x="21431" y="712"/>
                </a:lnTo>
                <a:lnTo>
                  <a:pt x="6349" y="6227"/>
                </a:lnTo>
                <a:lnTo>
                  <a:pt x="793" y="21293"/>
                </a:lnTo>
                <a:lnTo>
                  <a:pt x="0" y="50660"/>
                </a:lnTo>
                <a:lnTo>
                  <a:pt x="0" y="137286"/>
                </a:lnTo>
              </a:path>
            </a:pathLst>
          </a:custGeom>
          <a:ln w="25399">
            <a:solidFill>
              <a:srgbClr val="F79647"/>
            </a:solidFill>
          </a:ln>
        </p:spPr>
        <p:txBody>
          <a:bodyPr wrap="square" lIns="0" tIns="0" rIns="0" bIns="0" rtlCol="0"/>
          <a:lstStyle/>
          <a:p>
            <a:endParaRPr sz="1100" u="none"/>
          </a:p>
        </p:txBody>
      </p:sp>
      <p:sp>
        <p:nvSpPr>
          <p:cNvPr id="53" name="object 65"/>
          <p:cNvSpPr/>
          <p:nvPr/>
        </p:nvSpPr>
        <p:spPr>
          <a:xfrm>
            <a:off x="2155990" y="2739456"/>
            <a:ext cx="216707" cy="117189"/>
          </a:xfrm>
          <a:custGeom>
            <a:avLst/>
            <a:gdLst/>
            <a:ahLst/>
            <a:cxnLst/>
            <a:rect l="l" t="t" r="r" b="b"/>
            <a:pathLst>
              <a:path w="147954" h="80010">
                <a:moveTo>
                  <a:pt x="147701" y="0"/>
                </a:moveTo>
                <a:lnTo>
                  <a:pt x="0" y="0"/>
                </a:lnTo>
                <a:lnTo>
                  <a:pt x="73850" y="79425"/>
                </a:lnTo>
                <a:lnTo>
                  <a:pt x="147701" y="0"/>
                </a:lnTo>
                <a:close/>
              </a:path>
            </a:pathLst>
          </a:custGeom>
          <a:solidFill>
            <a:srgbClr val="F79647"/>
          </a:solidFill>
        </p:spPr>
        <p:txBody>
          <a:bodyPr wrap="square" lIns="0" tIns="0" rIns="0" bIns="0" rtlCol="0"/>
          <a:lstStyle/>
          <a:p>
            <a:endParaRPr sz="1100" u="none"/>
          </a:p>
        </p:txBody>
      </p:sp>
      <p:sp>
        <p:nvSpPr>
          <p:cNvPr id="56" name="object 68"/>
          <p:cNvSpPr/>
          <p:nvPr/>
        </p:nvSpPr>
        <p:spPr>
          <a:xfrm>
            <a:off x="2270585" y="3943187"/>
            <a:ext cx="0" cy="838926"/>
          </a:xfrm>
          <a:custGeom>
            <a:avLst/>
            <a:gdLst/>
            <a:ahLst/>
            <a:cxnLst/>
            <a:rect l="l" t="t" r="r" b="b"/>
            <a:pathLst>
              <a:path h="572770">
                <a:moveTo>
                  <a:pt x="0" y="0"/>
                </a:moveTo>
                <a:lnTo>
                  <a:pt x="0" y="572249"/>
                </a:lnTo>
              </a:path>
            </a:pathLst>
          </a:custGeom>
          <a:ln w="25400">
            <a:solidFill>
              <a:srgbClr val="005CA5"/>
            </a:solidFill>
          </a:ln>
        </p:spPr>
        <p:txBody>
          <a:bodyPr wrap="square" lIns="0" tIns="0" rIns="0" bIns="0" rtlCol="0"/>
          <a:lstStyle/>
          <a:p>
            <a:endParaRPr sz="1100" u="none"/>
          </a:p>
        </p:txBody>
      </p:sp>
      <p:sp>
        <p:nvSpPr>
          <p:cNvPr id="57" name="object 69"/>
          <p:cNvSpPr/>
          <p:nvPr/>
        </p:nvSpPr>
        <p:spPr>
          <a:xfrm>
            <a:off x="2162418" y="4748138"/>
            <a:ext cx="216707" cy="117189"/>
          </a:xfrm>
          <a:custGeom>
            <a:avLst/>
            <a:gdLst/>
            <a:ahLst/>
            <a:cxnLst/>
            <a:rect l="l" t="t" r="r" b="b"/>
            <a:pathLst>
              <a:path w="147954" h="80010">
                <a:moveTo>
                  <a:pt x="147701" y="0"/>
                </a:moveTo>
                <a:lnTo>
                  <a:pt x="0" y="0"/>
                </a:lnTo>
                <a:lnTo>
                  <a:pt x="73850" y="79425"/>
                </a:lnTo>
                <a:lnTo>
                  <a:pt x="147701" y="0"/>
                </a:lnTo>
                <a:close/>
              </a:path>
            </a:pathLst>
          </a:custGeom>
          <a:solidFill>
            <a:srgbClr val="005CA5"/>
          </a:solidFill>
        </p:spPr>
        <p:txBody>
          <a:bodyPr wrap="square" lIns="0" tIns="0" rIns="0" bIns="0" rtlCol="0"/>
          <a:lstStyle/>
          <a:p>
            <a:endParaRPr sz="1100" u="none"/>
          </a:p>
        </p:txBody>
      </p:sp>
      <p:sp>
        <p:nvSpPr>
          <p:cNvPr id="58" name="object 70"/>
          <p:cNvSpPr/>
          <p:nvPr/>
        </p:nvSpPr>
        <p:spPr>
          <a:xfrm>
            <a:off x="3381142" y="3422997"/>
            <a:ext cx="2631175" cy="0"/>
          </a:xfrm>
          <a:custGeom>
            <a:avLst/>
            <a:gdLst/>
            <a:ahLst/>
            <a:cxnLst/>
            <a:rect l="l" t="t" r="r" b="b"/>
            <a:pathLst>
              <a:path w="1796415">
                <a:moveTo>
                  <a:pt x="1796199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5CA5"/>
            </a:solidFill>
          </a:ln>
        </p:spPr>
        <p:txBody>
          <a:bodyPr wrap="square" lIns="0" tIns="0" rIns="0" bIns="0" rtlCol="0"/>
          <a:lstStyle/>
          <a:p>
            <a:endParaRPr sz="1100" u="none"/>
          </a:p>
        </p:txBody>
      </p:sp>
      <p:sp>
        <p:nvSpPr>
          <p:cNvPr id="59" name="object 71"/>
          <p:cNvSpPr/>
          <p:nvPr/>
        </p:nvSpPr>
        <p:spPr>
          <a:xfrm>
            <a:off x="3298011" y="3314828"/>
            <a:ext cx="117189" cy="216707"/>
          </a:xfrm>
          <a:custGeom>
            <a:avLst/>
            <a:gdLst/>
            <a:ahLst/>
            <a:cxnLst/>
            <a:rect l="l" t="t" r="r" b="b"/>
            <a:pathLst>
              <a:path w="80009" h="147955">
                <a:moveTo>
                  <a:pt x="79425" y="0"/>
                </a:moveTo>
                <a:lnTo>
                  <a:pt x="0" y="73850"/>
                </a:lnTo>
                <a:lnTo>
                  <a:pt x="79425" y="147700"/>
                </a:lnTo>
                <a:lnTo>
                  <a:pt x="79425" y="0"/>
                </a:lnTo>
                <a:close/>
              </a:path>
            </a:pathLst>
          </a:custGeom>
          <a:solidFill>
            <a:srgbClr val="005CA5"/>
          </a:solidFill>
        </p:spPr>
        <p:txBody>
          <a:bodyPr wrap="square" lIns="0" tIns="0" rIns="0" bIns="0" rtlCol="0"/>
          <a:lstStyle/>
          <a:p>
            <a:endParaRPr sz="1100" u="none"/>
          </a:p>
        </p:txBody>
      </p:sp>
      <p:sp>
        <p:nvSpPr>
          <p:cNvPr id="60" name="object 72"/>
          <p:cNvSpPr txBox="1"/>
          <p:nvPr/>
        </p:nvSpPr>
        <p:spPr>
          <a:xfrm>
            <a:off x="3914318" y="5814732"/>
            <a:ext cx="1351396" cy="5842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83185">
              <a:lnSpc>
                <a:spcPct val="114599"/>
              </a:lnSpc>
              <a:spcBef>
                <a:spcPts val="100"/>
              </a:spcBef>
            </a:pPr>
            <a:r>
              <a:rPr lang="sr-Cyrl-BA" sz="1100" u="none" spc="25" dirty="0" smtClean="0">
                <a:solidFill>
                  <a:srgbClr val="231F20"/>
                </a:solidFill>
                <a:latin typeface="Calibri"/>
                <a:cs typeface="Calibri"/>
              </a:rPr>
              <a:t>Централна банка Босне и Херцеговине</a:t>
            </a:r>
            <a:endParaRPr sz="1100" u="none" dirty="0">
              <a:latin typeface="Calibri"/>
              <a:cs typeface="Calibri"/>
            </a:endParaRPr>
          </a:p>
          <a:p>
            <a:pPr marL="118745">
              <a:lnSpc>
                <a:spcPct val="100000"/>
              </a:lnSpc>
              <a:spcBef>
                <a:spcPts val="140"/>
              </a:spcBef>
            </a:pPr>
            <a:r>
              <a:rPr sz="1100" u="none" spc="20" dirty="0" smtClean="0">
                <a:solidFill>
                  <a:srgbClr val="231F20"/>
                </a:solidFill>
                <a:latin typeface="Calibri"/>
                <a:cs typeface="Calibri"/>
              </a:rPr>
              <a:t>/</a:t>
            </a:r>
            <a:r>
              <a:rPr lang="sr-Cyrl-BA" sz="1100" u="none" spc="20" dirty="0" smtClean="0">
                <a:solidFill>
                  <a:srgbClr val="231F20"/>
                </a:solidFill>
                <a:latin typeface="Calibri"/>
                <a:cs typeface="Calibri"/>
              </a:rPr>
              <a:t>платни системи</a:t>
            </a:r>
            <a:r>
              <a:rPr sz="1100" u="none" spc="30" dirty="0" smtClean="0">
                <a:solidFill>
                  <a:srgbClr val="231F20"/>
                </a:solidFill>
                <a:latin typeface="Calibri"/>
                <a:cs typeface="Calibri"/>
              </a:rPr>
              <a:t>/</a:t>
            </a:r>
            <a:endParaRPr sz="1100" u="none" dirty="0">
              <a:latin typeface="Calibri"/>
              <a:cs typeface="Calibri"/>
            </a:endParaRPr>
          </a:p>
        </p:txBody>
      </p:sp>
      <p:sp>
        <p:nvSpPr>
          <p:cNvPr id="61" name="object 73"/>
          <p:cNvSpPr/>
          <p:nvPr/>
        </p:nvSpPr>
        <p:spPr>
          <a:xfrm>
            <a:off x="3049488" y="4688064"/>
            <a:ext cx="919842" cy="352498"/>
          </a:xfrm>
          <a:custGeom>
            <a:avLst/>
            <a:gdLst/>
            <a:ahLst/>
            <a:cxnLst/>
            <a:rect l="l" t="t" r="r" b="b"/>
            <a:pathLst>
              <a:path w="628015" h="240664">
                <a:moveTo>
                  <a:pt x="0" y="240601"/>
                </a:moveTo>
                <a:lnTo>
                  <a:pt x="627684" y="0"/>
                </a:lnTo>
              </a:path>
            </a:pathLst>
          </a:custGeom>
          <a:ln w="25400">
            <a:solidFill>
              <a:srgbClr val="F79647"/>
            </a:solidFill>
          </a:ln>
        </p:spPr>
        <p:txBody>
          <a:bodyPr wrap="square" lIns="0" tIns="0" rIns="0" bIns="0" rtlCol="0"/>
          <a:lstStyle/>
          <a:p>
            <a:endParaRPr sz="1100" u="none"/>
          </a:p>
        </p:txBody>
      </p:sp>
      <p:sp>
        <p:nvSpPr>
          <p:cNvPr id="62" name="object 74"/>
          <p:cNvSpPr/>
          <p:nvPr/>
        </p:nvSpPr>
        <p:spPr>
          <a:xfrm>
            <a:off x="5510360" y="3701437"/>
            <a:ext cx="919842" cy="352498"/>
          </a:xfrm>
          <a:custGeom>
            <a:avLst/>
            <a:gdLst/>
            <a:ahLst/>
            <a:cxnLst/>
            <a:rect l="l" t="t" r="r" b="b"/>
            <a:pathLst>
              <a:path w="628015" h="240664">
                <a:moveTo>
                  <a:pt x="0" y="240601"/>
                </a:moveTo>
                <a:lnTo>
                  <a:pt x="627684" y="0"/>
                </a:lnTo>
              </a:path>
            </a:pathLst>
          </a:custGeom>
          <a:ln w="25400">
            <a:solidFill>
              <a:srgbClr val="F79647"/>
            </a:solidFill>
          </a:ln>
        </p:spPr>
        <p:txBody>
          <a:bodyPr wrap="square" lIns="0" tIns="0" rIns="0" bIns="0" rtlCol="0"/>
          <a:lstStyle/>
          <a:p>
            <a:endParaRPr sz="1100" u="none"/>
          </a:p>
        </p:txBody>
      </p:sp>
      <p:sp>
        <p:nvSpPr>
          <p:cNvPr id="63" name="object 75"/>
          <p:cNvSpPr/>
          <p:nvPr/>
        </p:nvSpPr>
        <p:spPr>
          <a:xfrm>
            <a:off x="6359991" y="3612339"/>
            <a:ext cx="147882" cy="202756"/>
          </a:xfrm>
          <a:custGeom>
            <a:avLst/>
            <a:gdLst/>
            <a:ahLst/>
            <a:cxnLst/>
            <a:rect l="l" t="t" r="r" b="b"/>
            <a:pathLst>
              <a:path w="100965" h="138430">
                <a:moveTo>
                  <a:pt x="0" y="0"/>
                </a:moveTo>
                <a:lnTo>
                  <a:pt x="52857" y="137909"/>
                </a:lnTo>
                <a:lnTo>
                  <a:pt x="100596" y="40525"/>
                </a:lnTo>
                <a:lnTo>
                  <a:pt x="0" y="0"/>
                </a:lnTo>
                <a:close/>
              </a:path>
            </a:pathLst>
          </a:custGeom>
          <a:solidFill>
            <a:srgbClr val="F79647"/>
          </a:solidFill>
        </p:spPr>
        <p:txBody>
          <a:bodyPr wrap="square" lIns="0" tIns="0" rIns="0" bIns="0" rtlCol="0"/>
          <a:lstStyle/>
          <a:p>
            <a:endParaRPr sz="1100" u="none"/>
          </a:p>
        </p:txBody>
      </p:sp>
      <p:sp>
        <p:nvSpPr>
          <p:cNvPr id="64" name="object 76"/>
          <p:cNvSpPr/>
          <p:nvPr/>
        </p:nvSpPr>
        <p:spPr>
          <a:xfrm>
            <a:off x="5503703" y="5713562"/>
            <a:ext cx="1591355" cy="406442"/>
          </a:xfrm>
          <a:custGeom>
            <a:avLst/>
            <a:gdLst/>
            <a:ahLst/>
            <a:cxnLst/>
            <a:rect l="l" t="t" r="r" b="b"/>
            <a:pathLst>
              <a:path w="1086484" h="277495">
                <a:moveTo>
                  <a:pt x="0" y="277139"/>
                </a:moveTo>
                <a:lnTo>
                  <a:pt x="972146" y="277139"/>
                </a:lnTo>
                <a:lnTo>
                  <a:pt x="1038226" y="275353"/>
                </a:lnTo>
                <a:lnTo>
                  <a:pt x="1072159" y="262851"/>
                </a:lnTo>
                <a:lnTo>
                  <a:pt x="1084660" y="228919"/>
                </a:lnTo>
                <a:lnTo>
                  <a:pt x="1086446" y="162839"/>
                </a:lnTo>
                <a:lnTo>
                  <a:pt x="1086446" y="0"/>
                </a:lnTo>
              </a:path>
            </a:pathLst>
          </a:custGeom>
          <a:ln w="25400">
            <a:solidFill>
              <a:srgbClr val="005CA5"/>
            </a:solidFill>
          </a:ln>
        </p:spPr>
        <p:txBody>
          <a:bodyPr wrap="square" lIns="0" tIns="0" rIns="0" bIns="0" rtlCol="0"/>
          <a:lstStyle/>
          <a:p>
            <a:endParaRPr sz="1100" u="none"/>
          </a:p>
        </p:txBody>
      </p:sp>
      <p:sp>
        <p:nvSpPr>
          <p:cNvPr id="65" name="object 77"/>
          <p:cNvSpPr/>
          <p:nvPr/>
        </p:nvSpPr>
        <p:spPr>
          <a:xfrm>
            <a:off x="6986831" y="5630448"/>
            <a:ext cx="216707" cy="117189"/>
          </a:xfrm>
          <a:custGeom>
            <a:avLst/>
            <a:gdLst/>
            <a:ahLst/>
            <a:cxnLst/>
            <a:rect l="l" t="t" r="r" b="b"/>
            <a:pathLst>
              <a:path w="147954" h="80010">
                <a:moveTo>
                  <a:pt x="73850" y="0"/>
                </a:moveTo>
                <a:lnTo>
                  <a:pt x="0" y="79425"/>
                </a:lnTo>
                <a:lnTo>
                  <a:pt x="147701" y="79425"/>
                </a:lnTo>
                <a:lnTo>
                  <a:pt x="73850" y="0"/>
                </a:lnTo>
                <a:close/>
              </a:path>
            </a:pathLst>
          </a:custGeom>
          <a:solidFill>
            <a:srgbClr val="005CA5"/>
          </a:solidFill>
        </p:spPr>
        <p:txBody>
          <a:bodyPr wrap="square" lIns="0" tIns="0" rIns="0" bIns="0" rtlCol="0"/>
          <a:lstStyle/>
          <a:p>
            <a:endParaRPr sz="1100" u="none"/>
          </a:p>
        </p:txBody>
      </p:sp>
      <p:sp>
        <p:nvSpPr>
          <p:cNvPr id="66" name="object 78"/>
          <p:cNvSpPr/>
          <p:nvPr/>
        </p:nvSpPr>
        <p:spPr>
          <a:xfrm>
            <a:off x="6578920" y="2946827"/>
            <a:ext cx="1025871" cy="1025871"/>
          </a:xfrm>
          <a:custGeom>
            <a:avLst/>
            <a:gdLst/>
            <a:ahLst/>
            <a:cxnLst/>
            <a:rect l="l" t="t" r="r" b="b"/>
            <a:pathLst>
              <a:path w="700404" h="700405">
                <a:moveTo>
                  <a:pt x="349935" y="0"/>
                </a:moveTo>
                <a:lnTo>
                  <a:pt x="302450" y="3194"/>
                </a:lnTo>
                <a:lnTo>
                  <a:pt x="256907" y="12499"/>
                </a:lnTo>
                <a:lnTo>
                  <a:pt x="213723" y="27499"/>
                </a:lnTo>
                <a:lnTo>
                  <a:pt x="173314" y="47775"/>
                </a:lnTo>
                <a:lnTo>
                  <a:pt x="136098" y="72912"/>
                </a:lnTo>
                <a:lnTo>
                  <a:pt x="102492" y="102492"/>
                </a:lnTo>
                <a:lnTo>
                  <a:pt x="72912" y="136098"/>
                </a:lnTo>
                <a:lnTo>
                  <a:pt x="47775" y="173314"/>
                </a:lnTo>
                <a:lnTo>
                  <a:pt x="27499" y="213723"/>
                </a:lnTo>
                <a:lnTo>
                  <a:pt x="12499" y="256907"/>
                </a:lnTo>
                <a:lnTo>
                  <a:pt x="3194" y="302450"/>
                </a:lnTo>
                <a:lnTo>
                  <a:pt x="0" y="349935"/>
                </a:lnTo>
                <a:lnTo>
                  <a:pt x="3194" y="397420"/>
                </a:lnTo>
                <a:lnTo>
                  <a:pt x="12499" y="442964"/>
                </a:lnTo>
                <a:lnTo>
                  <a:pt x="27499" y="486148"/>
                </a:lnTo>
                <a:lnTo>
                  <a:pt x="47775" y="526557"/>
                </a:lnTo>
                <a:lnTo>
                  <a:pt x="72912" y="563773"/>
                </a:lnTo>
                <a:lnTo>
                  <a:pt x="102492" y="597379"/>
                </a:lnTo>
                <a:lnTo>
                  <a:pt x="136098" y="626959"/>
                </a:lnTo>
                <a:lnTo>
                  <a:pt x="173314" y="652096"/>
                </a:lnTo>
                <a:lnTo>
                  <a:pt x="213723" y="672372"/>
                </a:lnTo>
                <a:lnTo>
                  <a:pt x="256907" y="687371"/>
                </a:lnTo>
                <a:lnTo>
                  <a:pt x="302450" y="696677"/>
                </a:lnTo>
                <a:lnTo>
                  <a:pt x="349935" y="699871"/>
                </a:lnTo>
                <a:lnTo>
                  <a:pt x="397420" y="696677"/>
                </a:lnTo>
                <a:lnTo>
                  <a:pt x="442964" y="687371"/>
                </a:lnTo>
                <a:lnTo>
                  <a:pt x="486148" y="672372"/>
                </a:lnTo>
                <a:lnTo>
                  <a:pt x="526557" y="652096"/>
                </a:lnTo>
                <a:lnTo>
                  <a:pt x="563773" y="626959"/>
                </a:lnTo>
                <a:lnTo>
                  <a:pt x="597379" y="597379"/>
                </a:lnTo>
                <a:lnTo>
                  <a:pt x="626959" y="563773"/>
                </a:lnTo>
                <a:lnTo>
                  <a:pt x="652096" y="526557"/>
                </a:lnTo>
                <a:lnTo>
                  <a:pt x="672372" y="486148"/>
                </a:lnTo>
                <a:lnTo>
                  <a:pt x="687371" y="442964"/>
                </a:lnTo>
                <a:lnTo>
                  <a:pt x="696677" y="397420"/>
                </a:lnTo>
                <a:lnTo>
                  <a:pt x="699871" y="349935"/>
                </a:lnTo>
                <a:lnTo>
                  <a:pt x="696677" y="302450"/>
                </a:lnTo>
                <a:lnTo>
                  <a:pt x="687371" y="256907"/>
                </a:lnTo>
                <a:lnTo>
                  <a:pt x="672372" y="213723"/>
                </a:lnTo>
                <a:lnTo>
                  <a:pt x="652096" y="173314"/>
                </a:lnTo>
                <a:lnTo>
                  <a:pt x="626959" y="136098"/>
                </a:lnTo>
                <a:lnTo>
                  <a:pt x="597379" y="102492"/>
                </a:lnTo>
                <a:lnTo>
                  <a:pt x="563773" y="72912"/>
                </a:lnTo>
                <a:lnTo>
                  <a:pt x="526557" y="47775"/>
                </a:lnTo>
                <a:lnTo>
                  <a:pt x="486148" y="27499"/>
                </a:lnTo>
                <a:lnTo>
                  <a:pt x="442964" y="12499"/>
                </a:lnTo>
                <a:lnTo>
                  <a:pt x="397420" y="3194"/>
                </a:lnTo>
                <a:lnTo>
                  <a:pt x="349935" y="0"/>
                </a:lnTo>
                <a:close/>
              </a:path>
            </a:pathLst>
          </a:custGeom>
          <a:solidFill>
            <a:srgbClr val="FCCE2A"/>
          </a:solidFill>
        </p:spPr>
        <p:txBody>
          <a:bodyPr wrap="square" lIns="0" tIns="0" rIns="0" bIns="0" rtlCol="0"/>
          <a:lstStyle/>
          <a:p>
            <a:endParaRPr sz="1100" u="none"/>
          </a:p>
        </p:txBody>
      </p:sp>
      <p:sp>
        <p:nvSpPr>
          <p:cNvPr id="67" name="object 79"/>
          <p:cNvSpPr/>
          <p:nvPr/>
        </p:nvSpPr>
        <p:spPr>
          <a:xfrm>
            <a:off x="1758038" y="2946827"/>
            <a:ext cx="1025871" cy="1025871"/>
          </a:xfrm>
          <a:custGeom>
            <a:avLst/>
            <a:gdLst/>
            <a:ahLst/>
            <a:cxnLst/>
            <a:rect l="l" t="t" r="r" b="b"/>
            <a:pathLst>
              <a:path w="700404" h="700405">
                <a:moveTo>
                  <a:pt x="349935" y="0"/>
                </a:moveTo>
                <a:lnTo>
                  <a:pt x="302450" y="3194"/>
                </a:lnTo>
                <a:lnTo>
                  <a:pt x="256907" y="12499"/>
                </a:lnTo>
                <a:lnTo>
                  <a:pt x="213723" y="27499"/>
                </a:lnTo>
                <a:lnTo>
                  <a:pt x="173314" y="47775"/>
                </a:lnTo>
                <a:lnTo>
                  <a:pt x="136098" y="72912"/>
                </a:lnTo>
                <a:lnTo>
                  <a:pt x="102492" y="102492"/>
                </a:lnTo>
                <a:lnTo>
                  <a:pt x="72912" y="136098"/>
                </a:lnTo>
                <a:lnTo>
                  <a:pt x="47775" y="173314"/>
                </a:lnTo>
                <a:lnTo>
                  <a:pt x="27499" y="213723"/>
                </a:lnTo>
                <a:lnTo>
                  <a:pt x="12499" y="256907"/>
                </a:lnTo>
                <a:lnTo>
                  <a:pt x="3194" y="302450"/>
                </a:lnTo>
                <a:lnTo>
                  <a:pt x="0" y="349935"/>
                </a:lnTo>
                <a:lnTo>
                  <a:pt x="3194" y="397420"/>
                </a:lnTo>
                <a:lnTo>
                  <a:pt x="12499" y="442964"/>
                </a:lnTo>
                <a:lnTo>
                  <a:pt x="27499" y="486148"/>
                </a:lnTo>
                <a:lnTo>
                  <a:pt x="47775" y="526557"/>
                </a:lnTo>
                <a:lnTo>
                  <a:pt x="72912" y="563773"/>
                </a:lnTo>
                <a:lnTo>
                  <a:pt x="102492" y="597379"/>
                </a:lnTo>
                <a:lnTo>
                  <a:pt x="136098" y="626959"/>
                </a:lnTo>
                <a:lnTo>
                  <a:pt x="173314" y="652096"/>
                </a:lnTo>
                <a:lnTo>
                  <a:pt x="213723" y="672372"/>
                </a:lnTo>
                <a:lnTo>
                  <a:pt x="256907" y="687371"/>
                </a:lnTo>
                <a:lnTo>
                  <a:pt x="302450" y="696677"/>
                </a:lnTo>
                <a:lnTo>
                  <a:pt x="349935" y="699871"/>
                </a:lnTo>
                <a:lnTo>
                  <a:pt x="397420" y="696677"/>
                </a:lnTo>
                <a:lnTo>
                  <a:pt x="442964" y="687371"/>
                </a:lnTo>
                <a:lnTo>
                  <a:pt x="486148" y="672372"/>
                </a:lnTo>
                <a:lnTo>
                  <a:pt x="526557" y="652096"/>
                </a:lnTo>
                <a:lnTo>
                  <a:pt x="563773" y="626959"/>
                </a:lnTo>
                <a:lnTo>
                  <a:pt x="597379" y="597379"/>
                </a:lnTo>
                <a:lnTo>
                  <a:pt x="626959" y="563773"/>
                </a:lnTo>
                <a:lnTo>
                  <a:pt x="652096" y="526557"/>
                </a:lnTo>
                <a:lnTo>
                  <a:pt x="672372" y="486148"/>
                </a:lnTo>
                <a:lnTo>
                  <a:pt x="687371" y="442964"/>
                </a:lnTo>
                <a:lnTo>
                  <a:pt x="696677" y="397420"/>
                </a:lnTo>
                <a:lnTo>
                  <a:pt x="699871" y="349935"/>
                </a:lnTo>
                <a:lnTo>
                  <a:pt x="696677" y="302450"/>
                </a:lnTo>
                <a:lnTo>
                  <a:pt x="687371" y="256907"/>
                </a:lnTo>
                <a:lnTo>
                  <a:pt x="672372" y="213723"/>
                </a:lnTo>
                <a:lnTo>
                  <a:pt x="652096" y="173314"/>
                </a:lnTo>
                <a:lnTo>
                  <a:pt x="626959" y="136098"/>
                </a:lnTo>
                <a:lnTo>
                  <a:pt x="597379" y="102492"/>
                </a:lnTo>
                <a:lnTo>
                  <a:pt x="563773" y="72912"/>
                </a:lnTo>
                <a:lnTo>
                  <a:pt x="526557" y="47775"/>
                </a:lnTo>
                <a:lnTo>
                  <a:pt x="486148" y="27499"/>
                </a:lnTo>
                <a:lnTo>
                  <a:pt x="442964" y="12499"/>
                </a:lnTo>
                <a:lnTo>
                  <a:pt x="397420" y="3194"/>
                </a:lnTo>
                <a:lnTo>
                  <a:pt x="349935" y="0"/>
                </a:lnTo>
                <a:close/>
              </a:path>
            </a:pathLst>
          </a:custGeom>
          <a:solidFill>
            <a:srgbClr val="FCCE2A"/>
          </a:solidFill>
        </p:spPr>
        <p:txBody>
          <a:bodyPr wrap="square" lIns="0" tIns="0" rIns="0" bIns="0" rtlCol="0"/>
          <a:lstStyle/>
          <a:p>
            <a:endParaRPr sz="1100" u="none"/>
          </a:p>
        </p:txBody>
      </p:sp>
      <p:sp>
        <p:nvSpPr>
          <p:cNvPr id="68" name="object 80"/>
          <p:cNvSpPr txBox="1"/>
          <p:nvPr/>
        </p:nvSpPr>
        <p:spPr>
          <a:xfrm>
            <a:off x="6732240" y="3083427"/>
            <a:ext cx="722501" cy="617347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2700" marR="5080" indent="-6985" algn="ctr">
              <a:lnSpc>
                <a:spcPct val="114599"/>
              </a:lnSpc>
              <a:spcBef>
                <a:spcPts val="100"/>
              </a:spcBef>
            </a:pPr>
            <a:r>
              <a:rPr lang="sr-Cyrl-BA" sz="1100" u="none" spc="15" dirty="0" smtClean="0">
                <a:solidFill>
                  <a:srgbClr val="231F20"/>
                </a:solidFill>
                <a:latin typeface="Calibri"/>
                <a:cs typeface="Calibri"/>
              </a:rPr>
              <a:t>Лице којем се плаћа рачун</a:t>
            </a:r>
            <a:endParaRPr sz="1100" u="none" spc="15" dirty="0">
              <a:solidFill>
                <a:srgbClr val="231F20"/>
              </a:solidFill>
              <a:latin typeface="Calibri"/>
              <a:cs typeface="Calibri"/>
            </a:endParaRPr>
          </a:p>
        </p:txBody>
      </p:sp>
      <p:sp>
        <p:nvSpPr>
          <p:cNvPr id="69" name="object 81"/>
          <p:cNvSpPr txBox="1"/>
          <p:nvPr/>
        </p:nvSpPr>
        <p:spPr>
          <a:xfrm>
            <a:off x="1910128" y="3099987"/>
            <a:ext cx="693833" cy="5968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4599"/>
              </a:lnSpc>
              <a:spcBef>
                <a:spcPts val="100"/>
              </a:spcBef>
            </a:pPr>
            <a:r>
              <a:rPr lang="sr-Cyrl-BA" sz="1100" u="none" spc="15" dirty="0" smtClean="0">
                <a:solidFill>
                  <a:srgbClr val="231F20"/>
                </a:solidFill>
                <a:latin typeface="Calibri"/>
                <a:cs typeface="Calibri"/>
              </a:rPr>
              <a:t>Лице које плаћа рачун</a:t>
            </a:r>
            <a:endParaRPr sz="1100" u="none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49775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 smtClean="0"/>
              <a:t>4. </a:t>
            </a:r>
            <a:r>
              <a:rPr lang="sr-Cyrl-BA" dirty="0" smtClean="0"/>
              <a:t>Издавање новчаница и кованица БиХ</a:t>
            </a:r>
            <a:endParaRPr lang="bs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BA" dirty="0" smtClean="0"/>
              <a:t>Једина институција која има право да ставља у и повлачи из оптицаја новчанице и кованице конвертибилне марке</a:t>
            </a:r>
            <a:r>
              <a:rPr lang="bs-Latn-BA" dirty="0" smtClean="0"/>
              <a:t> </a:t>
            </a:r>
            <a:r>
              <a:rPr lang="bs-Latn-BA" dirty="0"/>
              <a:t>(KM</a:t>
            </a:r>
            <a:r>
              <a:rPr lang="bs-Latn-BA" dirty="0" smtClean="0"/>
              <a:t>)</a:t>
            </a:r>
          </a:p>
          <a:p>
            <a:r>
              <a:rPr lang="sr-Cyrl-BA" dirty="0" smtClean="0"/>
              <a:t>ЦББиХ одређује о издавању одређених апоена, обиљежја, заштитне елементе</a:t>
            </a:r>
            <a:r>
              <a:rPr lang="bs-Latn-BA" dirty="0" smtClean="0"/>
              <a:t> </a:t>
            </a:r>
          </a:p>
          <a:p>
            <a:r>
              <a:rPr lang="sr-Cyrl-BA" dirty="0" smtClean="0"/>
              <a:t>Брине о квалитету, замјени, фалсификатима, достави у све дијелове земље, транспорт у/из иностранства</a:t>
            </a:r>
            <a:endParaRPr lang="bs-Latn-BA" dirty="0" smtClean="0"/>
          </a:p>
          <a:p>
            <a:r>
              <a:rPr lang="sr-Cyrl-BA" dirty="0" smtClean="0"/>
              <a:t>На крају</a:t>
            </a:r>
            <a:r>
              <a:rPr lang="pl-PL" dirty="0" smtClean="0"/>
              <a:t> </a:t>
            </a:r>
            <a:r>
              <a:rPr lang="pl-PL" dirty="0"/>
              <a:t>2018. </a:t>
            </a:r>
            <a:r>
              <a:rPr lang="sr-Cyrl-BA" dirty="0" smtClean="0"/>
              <a:t>године</a:t>
            </a:r>
            <a:r>
              <a:rPr lang="pl-PL" dirty="0" smtClean="0"/>
              <a:t>, </a:t>
            </a:r>
            <a:r>
              <a:rPr lang="sr-Cyrl-BA" dirty="0"/>
              <a:t>у</a:t>
            </a:r>
            <a:r>
              <a:rPr lang="pl-PL" dirty="0" smtClean="0"/>
              <a:t> </a:t>
            </a:r>
            <a:r>
              <a:rPr lang="sr-Cyrl-BA" dirty="0" smtClean="0"/>
              <a:t>оптицају је било</a:t>
            </a:r>
            <a:r>
              <a:rPr lang="pl-PL" dirty="0" smtClean="0"/>
              <a:t> </a:t>
            </a:r>
            <a:r>
              <a:rPr lang="pl-PL" dirty="0"/>
              <a:t>69,4 </a:t>
            </a:r>
            <a:r>
              <a:rPr lang="sr-Cyrl-BA" dirty="0" smtClean="0"/>
              <a:t>милиона комада новчаница и </a:t>
            </a:r>
            <a:r>
              <a:rPr lang="pl-PL" dirty="0" smtClean="0"/>
              <a:t>363,6 </a:t>
            </a:r>
            <a:r>
              <a:rPr lang="sr-Cyrl-BA" dirty="0" smtClean="0"/>
              <a:t>милиона комада кованица</a:t>
            </a:r>
            <a:r>
              <a:rPr lang="pl-PL" dirty="0" smtClean="0"/>
              <a:t> </a:t>
            </a:r>
            <a:endParaRPr lang="bs-Latn-B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CABE42-E49C-456A-A2B6-DC336ACDD355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7791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sr-Cyrl-BA" dirty="0" smtClean="0"/>
              <a:t>Новчанице </a:t>
            </a:r>
            <a:r>
              <a:rPr lang="bs-Cyrl-BA" dirty="0" smtClean="0"/>
              <a:t>КМ</a:t>
            </a:r>
            <a:r>
              <a:rPr lang="bs-Latn-BA" dirty="0" smtClean="0"/>
              <a:t> </a:t>
            </a:r>
            <a:r>
              <a:rPr lang="sr-Cyrl-BA" dirty="0" smtClean="0"/>
              <a:t>у оптицају</a:t>
            </a:r>
            <a:endParaRPr lang="bs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s-Latn-B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CABE42-E49C-456A-A2B6-DC336ACDD355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798" y="2213779"/>
            <a:ext cx="3753480" cy="42870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0022" y="2213780"/>
            <a:ext cx="3984575" cy="4287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262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s-Latn-B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sr-Cyrl-BA" dirty="0" smtClean="0"/>
              <a:t>Новчанице </a:t>
            </a:r>
            <a:r>
              <a:rPr lang="bs-Latn-BA" dirty="0" smtClean="0"/>
              <a:t>KM </a:t>
            </a:r>
            <a:r>
              <a:rPr lang="sr-Cyrl-BA" dirty="0" smtClean="0"/>
              <a:t>у оптицају</a:t>
            </a:r>
            <a:endParaRPr lang="bs-Latn-B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CABE42-E49C-456A-A2B6-DC336ACDD355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419" y="2193722"/>
            <a:ext cx="3673517" cy="43070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992" y="2214562"/>
            <a:ext cx="3887231" cy="428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015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bs-Latn-B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sr-Cyrl-BA" dirty="0" smtClean="0"/>
              <a:t>Новчанице </a:t>
            </a:r>
            <a:r>
              <a:rPr lang="bs-Latn-BA" dirty="0" smtClean="0"/>
              <a:t>KM </a:t>
            </a:r>
            <a:r>
              <a:rPr lang="sr-Cyrl-BA" dirty="0" smtClean="0"/>
              <a:t>у оптицају</a:t>
            </a:r>
            <a:endParaRPr lang="bs-Latn-B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CABE42-E49C-456A-A2B6-DC336ACDD355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2590" y="2189824"/>
            <a:ext cx="4938819" cy="4335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311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n"/>
              <a:defRPr sz="21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just"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just"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just"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2A550284-1BB7-4B13-9A69-1E84B03CD793}" type="slidenum">
              <a:rPr lang="en-US" altLang="sr-Latn-RS" sz="1400"/>
              <a:pPr algn="r"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en-US" altLang="sr-Latn-RS" sz="1400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92138" y="4508500"/>
            <a:ext cx="3692525" cy="806450"/>
            <a:chOff x="379" y="2856"/>
            <a:chExt cx="2326" cy="508"/>
          </a:xfrm>
        </p:grpSpPr>
        <p:pic>
          <p:nvPicPr>
            <p:cNvPr id="21533" name="Picture 3" descr="10f_back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4" y="2856"/>
              <a:ext cx="508" cy="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34" name="Picture 4" descr="10f_front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" y="2861"/>
              <a:ext cx="499" cy="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645" name="Text Box 5"/>
            <p:cNvSpPr txBox="1">
              <a:spLocks noChangeArrowheads="1"/>
            </p:cNvSpPr>
            <p:nvPr/>
          </p:nvSpPr>
          <p:spPr bwMode="auto">
            <a:xfrm>
              <a:off x="1759" y="2995"/>
              <a:ext cx="94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hr-HR" sz="1800" u="none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10 </a:t>
              </a:r>
              <a:r>
                <a:rPr lang="bs-Cyrl-BA" sz="1800" u="none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фенинга</a:t>
              </a:r>
              <a:endParaRPr lang="en-US" sz="1800" u="none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579438" y="3429000"/>
            <a:ext cx="3705224" cy="854075"/>
            <a:chOff x="370" y="2259"/>
            <a:chExt cx="2334" cy="538"/>
          </a:xfrm>
        </p:grpSpPr>
        <p:pic>
          <p:nvPicPr>
            <p:cNvPr id="21530" name="Picture 7" descr="20f_back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9" y="2260"/>
              <a:ext cx="537" cy="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31" name="Picture 8" descr="20f_front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" y="2259"/>
              <a:ext cx="537" cy="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649" name="Text Box 9"/>
            <p:cNvSpPr txBox="1">
              <a:spLocks noChangeArrowheads="1"/>
            </p:cNvSpPr>
            <p:nvPr/>
          </p:nvSpPr>
          <p:spPr bwMode="auto">
            <a:xfrm>
              <a:off x="1765" y="2412"/>
              <a:ext cx="93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hr-HR" sz="1800" u="none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20 </a:t>
              </a:r>
              <a:r>
                <a:rPr lang="bs-Cyrl-BA" sz="1800" u="none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фенинга</a:t>
              </a:r>
              <a:endParaRPr lang="en-US" sz="1800" u="none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539750" y="2276475"/>
            <a:ext cx="3744913" cy="904875"/>
            <a:chOff x="340" y="1586"/>
            <a:chExt cx="2359" cy="570"/>
          </a:xfrm>
        </p:grpSpPr>
        <p:pic>
          <p:nvPicPr>
            <p:cNvPr id="21527" name="Picture 11" descr="50f_back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4" y="1586"/>
              <a:ext cx="570" cy="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28" name="Picture 12" descr="50f_front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" y="1593"/>
              <a:ext cx="557" cy="5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653" name="Text Box 13"/>
            <p:cNvSpPr txBox="1">
              <a:spLocks noChangeArrowheads="1"/>
            </p:cNvSpPr>
            <p:nvPr/>
          </p:nvSpPr>
          <p:spPr bwMode="auto">
            <a:xfrm>
              <a:off x="1785" y="1756"/>
              <a:ext cx="91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hr-HR" sz="1800" u="none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50 </a:t>
              </a:r>
              <a:r>
                <a:rPr lang="bs-Cyrl-BA" sz="1800" u="none" dirty="0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фенинга</a:t>
              </a:r>
              <a:endParaRPr lang="en-US" sz="1800" u="none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5343525" y="5300663"/>
            <a:ext cx="3140075" cy="935037"/>
            <a:chOff x="3379" y="3339"/>
            <a:chExt cx="1978" cy="589"/>
          </a:xfrm>
        </p:grpSpPr>
        <p:pic>
          <p:nvPicPr>
            <p:cNvPr id="21524" name="Picture 15" descr="1km_front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9" y="3348"/>
              <a:ext cx="570" cy="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25" name="Picture 16" descr="1km_back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0" y="3339"/>
              <a:ext cx="589" cy="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657" name="Text Box 17"/>
            <p:cNvSpPr txBox="1">
              <a:spLocks noChangeArrowheads="1"/>
            </p:cNvSpPr>
            <p:nvPr/>
          </p:nvSpPr>
          <p:spPr bwMode="auto">
            <a:xfrm>
              <a:off x="4904" y="3518"/>
              <a:ext cx="45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hr-HR" sz="1800" u="none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 KM</a:t>
              </a:r>
              <a:endParaRPr lang="en-US" sz="1800" u="none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grpSp>
        <p:nvGrpSpPr>
          <p:cNvPr id="6" name="Group 18"/>
          <p:cNvGrpSpPr>
            <a:grpSpLocks/>
          </p:cNvGrpSpPr>
          <p:nvPr/>
        </p:nvGrpSpPr>
        <p:grpSpPr bwMode="auto">
          <a:xfrm>
            <a:off x="5299075" y="3944938"/>
            <a:ext cx="3230563" cy="1068387"/>
            <a:chOff x="3340" y="2439"/>
            <a:chExt cx="2035" cy="673"/>
          </a:xfrm>
        </p:grpSpPr>
        <p:pic>
          <p:nvPicPr>
            <p:cNvPr id="21521" name="Picture 19" descr="2km_back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3" y="2439"/>
              <a:ext cx="673" cy="6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22" name="Picture 20" descr="2km_front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0" y="2445"/>
              <a:ext cx="662" cy="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661" name="Text Box 21"/>
            <p:cNvSpPr txBox="1">
              <a:spLocks noChangeArrowheads="1"/>
            </p:cNvSpPr>
            <p:nvPr/>
          </p:nvSpPr>
          <p:spPr bwMode="auto">
            <a:xfrm>
              <a:off x="4921" y="2660"/>
              <a:ext cx="45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hr-HR" sz="1800" u="none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2 KM</a:t>
              </a:r>
              <a:endParaRPr lang="en-US" sz="1800" u="none" dirty="0"/>
            </a:p>
          </p:txBody>
        </p:sp>
      </p:grpSp>
      <p:sp>
        <p:nvSpPr>
          <p:cNvPr id="112662" name="Text Box 22"/>
          <p:cNvSpPr txBox="1">
            <a:spLocks noChangeArrowheads="1"/>
          </p:cNvSpPr>
          <p:nvPr/>
        </p:nvSpPr>
        <p:spPr bwMode="auto">
          <a:xfrm>
            <a:off x="-323850" y="1412875"/>
            <a:ext cx="92170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n"/>
              <a:defRPr sz="21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just"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just"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just"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ClrTx/>
              <a:buFontTx/>
              <a:buNone/>
            </a:pPr>
            <a:r>
              <a:rPr lang="sr-Cyrl-BA" altLang="sr-Latn-RS" sz="3200" i="0" u="none" dirty="0" smtClean="0">
                <a:solidFill>
                  <a:srgbClr val="33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Конвертибилна марка</a:t>
            </a:r>
            <a:r>
              <a:rPr lang="hr-HR" altLang="sr-Latn-RS" sz="3200" i="0" u="none" dirty="0" smtClean="0">
                <a:solidFill>
                  <a:srgbClr val="33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altLang="sr-Latn-RS" sz="3200" i="0" u="none" dirty="0">
                <a:solidFill>
                  <a:srgbClr val="33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sr-Cyrl-BA" altLang="sr-Latn-RS" sz="3200" i="0" u="none" dirty="0" smtClean="0">
                <a:solidFill>
                  <a:srgbClr val="33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кованица</a:t>
            </a:r>
            <a:r>
              <a:rPr lang="hr-HR" altLang="sr-Latn-RS" sz="3200" i="0" u="none" dirty="0" smtClean="0">
                <a:solidFill>
                  <a:srgbClr val="33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altLang="sr-Latn-RS" sz="3200" i="0" u="none" dirty="0">
                <a:solidFill>
                  <a:srgbClr val="33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1KM = 100 </a:t>
            </a:r>
            <a:r>
              <a:rPr lang="bs-Cyrl-BA" altLang="sr-Latn-RS" sz="3200" i="0" u="none" dirty="0" smtClean="0">
                <a:solidFill>
                  <a:srgbClr val="33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фенинга</a:t>
            </a:r>
            <a:endParaRPr lang="en-US" altLang="sr-Latn-RS" sz="3200" i="0" u="none" dirty="0">
              <a:solidFill>
                <a:srgbClr val="33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7" name="Group 25"/>
          <p:cNvGrpSpPr>
            <a:grpSpLocks/>
          </p:cNvGrpSpPr>
          <p:nvPr/>
        </p:nvGrpSpPr>
        <p:grpSpPr bwMode="auto">
          <a:xfrm>
            <a:off x="600075" y="5516563"/>
            <a:ext cx="3684588" cy="738187"/>
            <a:chOff x="403" y="3557"/>
            <a:chExt cx="2321" cy="465"/>
          </a:xfrm>
        </p:grpSpPr>
        <p:sp>
          <p:nvSpPr>
            <p:cNvPr id="112666" name="Text Box 26"/>
            <p:cNvSpPr txBox="1">
              <a:spLocks noChangeArrowheads="1"/>
            </p:cNvSpPr>
            <p:nvPr/>
          </p:nvSpPr>
          <p:spPr bwMode="auto">
            <a:xfrm>
              <a:off x="1773" y="3667"/>
              <a:ext cx="95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hr-HR" sz="1800" u="none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5 </a:t>
              </a:r>
              <a:r>
                <a:rPr lang="bs-Cyrl-BA" sz="1800" u="none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фенинга</a:t>
              </a:r>
              <a:endParaRPr lang="en-US" sz="1800" u="none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pic>
          <p:nvPicPr>
            <p:cNvPr id="21519" name="Picture 27" descr="5f_back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8" y="3566"/>
              <a:ext cx="456" cy="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20" name="Picture 28" descr="5f_front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" y="3557"/>
              <a:ext cx="450" cy="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oup 29"/>
          <p:cNvGrpSpPr>
            <a:grpSpLocks/>
          </p:cNvGrpSpPr>
          <p:nvPr/>
        </p:nvGrpSpPr>
        <p:grpSpPr bwMode="auto">
          <a:xfrm>
            <a:off x="5292725" y="2492375"/>
            <a:ext cx="3241675" cy="1133475"/>
            <a:chOff x="3334" y="1570"/>
            <a:chExt cx="2042" cy="714"/>
          </a:xfrm>
        </p:grpSpPr>
        <p:pic>
          <p:nvPicPr>
            <p:cNvPr id="21515" name="Picture 30" descr="5km_front_velika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4" y="1579"/>
              <a:ext cx="696" cy="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6" name="Picture 31" descr="5km_back_velika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5" y="1570"/>
              <a:ext cx="708" cy="7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672" name="Text Box 32"/>
            <p:cNvSpPr txBox="1">
              <a:spLocks noChangeArrowheads="1"/>
            </p:cNvSpPr>
            <p:nvPr/>
          </p:nvSpPr>
          <p:spPr bwMode="auto">
            <a:xfrm>
              <a:off x="4922" y="1811"/>
              <a:ext cx="45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hr-HR" sz="1800" u="none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5 KM</a:t>
              </a:r>
              <a:endParaRPr lang="en-US" sz="1800" u="none" dirty="0"/>
            </a:p>
          </p:txBody>
        </p:sp>
      </p:grpSp>
    </p:spTree>
    <p:extLst>
      <p:ext uri="{BB962C8B-B14F-4D97-AF65-F5344CB8AC3E}">
        <p14:creationId xmlns:p14="http://schemas.microsoft.com/office/powerpoint/2010/main" val="318222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2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 smtClean="0"/>
              <a:t>5. </a:t>
            </a:r>
            <a:r>
              <a:rPr lang="sr-Cyrl-BA" dirty="0" smtClean="0"/>
              <a:t>Прикупљање и објава статистичких података</a:t>
            </a:r>
            <a:endParaRPr lang="bs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BA" dirty="0" smtClean="0"/>
              <a:t>ЦББиХ</a:t>
            </a:r>
            <a:r>
              <a:rPr lang="bs-Latn-BA" dirty="0" smtClean="0"/>
              <a:t> </a:t>
            </a:r>
            <a:r>
              <a:rPr lang="sr-Cyrl-BA" dirty="0" smtClean="0"/>
              <a:t>прикупља податке из три подручја макроекономских</a:t>
            </a:r>
            <a:r>
              <a:rPr lang="bs-Latn-BA" dirty="0" smtClean="0"/>
              <a:t> </a:t>
            </a:r>
            <a:r>
              <a:rPr lang="sr-Cyrl-BA" dirty="0" smtClean="0"/>
              <a:t>статистика</a:t>
            </a:r>
            <a:r>
              <a:rPr lang="bs-Latn-BA" dirty="0" smtClean="0"/>
              <a:t>:</a:t>
            </a:r>
          </a:p>
          <a:p>
            <a:pPr lvl="1"/>
            <a:r>
              <a:rPr lang="sr-Cyrl-BA" dirty="0"/>
              <a:t>с</a:t>
            </a:r>
            <a:r>
              <a:rPr lang="sr-Cyrl-BA" dirty="0" smtClean="0"/>
              <a:t>татистика монетарног и финансијског сектора</a:t>
            </a:r>
            <a:endParaRPr lang="bs-Latn-BA" dirty="0" smtClean="0"/>
          </a:p>
          <a:p>
            <a:pPr lvl="1"/>
            <a:r>
              <a:rPr lang="sr-Cyrl-BA" dirty="0" smtClean="0"/>
              <a:t>статистика</a:t>
            </a:r>
            <a:r>
              <a:rPr lang="bs-Latn-BA" dirty="0" smtClean="0"/>
              <a:t> </a:t>
            </a:r>
            <a:r>
              <a:rPr lang="sr-Cyrl-BA" dirty="0" smtClean="0"/>
              <a:t>платног биланса</a:t>
            </a:r>
            <a:endParaRPr lang="bs-Latn-BA" dirty="0" smtClean="0"/>
          </a:p>
          <a:p>
            <a:pPr lvl="1"/>
            <a:r>
              <a:rPr lang="sr-Cyrl-BA" dirty="0" smtClean="0"/>
              <a:t>статистика</a:t>
            </a:r>
            <a:r>
              <a:rPr lang="bs-Latn-BA" dirty="0" smtClean="0"/>
              <a:t> </a:t>
            </a:r>
            <a:r>
              <a:rPr lang="sr-Cyrl-BA" dirty="0" smtClean="0"/>
              <a:t>владиних</a:t>
            </a:r>
            <a:r>
              <a:rPr lang="bs-Latn-BA" dirty="0" smtClean="0"/>
              <a:t> </a:t>
            </a:r>
            <a:r>
              <a:rPr lang="sr-Cyrl-BA" dirty="0" smtClean="0"/>
              <a:t>финансија и финансијских рачуна</a:t>
            </a:r>
            <a:endParaRPr lang="bs-Latn-BA" dirty="0" smtClean="0"/>
          </a:p>
          <a:p>
            <a:r>
              <a:rPr lang="sr-Cyrl-BA" dirty="0" smtClean="0"/>
              <a:t>Примјена свих међународних стандарда</a:t>
            </a:r>
            <a:r>
              <a:rPr lang="bs-Latn-BA" dirty="0" smtClean="0"/>
              <a:t> – </a:t>
            </a:r>
            <a:r>
              <a:rPr lang="sr-Cyrl-BA" dirty="0" smtClean="0"/>
              <a:t>због упоредивости с другим земљама</a:t>
            </a:r>
            <a:endParaRPr lang="bs-Latn-BA" dirty="0" smtClean="0"/>
          </a:p>
          <a:p>
            <a:r>
              <a:rPr lang="sr-Cyrl-BA" dirty="0" smtClean="0"/>
              <a:t>Публиковање путем штампаних публикација</a:t>
            </a:r>
            <a:r>
              <a:rPr lang="bs-Latn-BA" dirty="0" smtClean="0"/>
              <a:t>, </a:t>
            </a:r>
            <a:r>
              <a:rPr lang="sr-Cyrl-BA" dirty="0" smtClean="0"/>
              <a:t>веб странице ЦББиХ и међународне дистрибуције</a:t>
            </a:r>
            <a:endParaRPr lang="bs-Latn-BA" dirty="0" smtClean="0"/>
          </a:p>
          <a:p>
            <a:r>
              <a:rPr lang="sr-Cyrl-BA" dirty="0" smtClean="0"/>
              <a:t>Сви подаци које банка производи су доспупни бесплатно</a:t>
            </a:r>
            <a:endParaRPr lang="bs-Latn-B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CABE42-E49C-456A-A2B6-DC336ACDD355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1864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 smtClean="0"/>
              <a:t>6. </a:t>
            </a:r>
            <a:r>
              <a:rPr lang="sr-Cyrl-BA" dirty="0" smtClean="0"/>
              <a:t>Међународна сарадња</a:t>
            </a:r>
            <a:endParaRPr lang="bs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s-Latn-BA" dirty="0"/>
          </a:p>
          <a:p>
            <a:r>
              <a:rPr lang="sr-Cyrl-BA" dirty="0" smtClean="0"/>
              <a:t>БиХ је чланица већег </a:t>
            </a:r>
            <a:r>
              <a:rPr lang="sr-Cyrl-BA" smtClean="0"/>
              <a:t>броја међународних </a:t>
            </a:r>
            <a:r>
              <a:rPr lang="sr-Cyrl-BA" dirty="0" smtClean="0"/>
              <a:t>финансијских институција</a:t>
            </a:r>
            <a:r>
              <a:rPr lang="bs-Latn-BA" dirty="0" smtClean="0"/>
              <a:t>, </a:t>
            </a:r>
            <a:r>
              <a:rPr lang="sr-Cyrl-BA" dirty="0" smtClean="0"/>
              <a:t>као што су Међународни монетарни фонд</a:t>
            </a:r>
            <a:r>
              <a:rPr lang="bs-Latn-BA" dirty="0" smtClean="0"/>
              <a:t> (</a:t>
            </a:r>
            <a:r>
              <a:rPr lang="sr-Cyrl-BA" dirty="0" smtClean="0"/>
              <a:t>ММФ</a:t>
            </a:r>
            <a:r>
              <a:rPr lang="bs-Latn-BA" dirty="0" smtClean="0"/>
              <a:t>), </a:t>
            </a:r>
            <a:r>
              <a:rPr lang="sr-Cyrl-BA" dirty="0" smtClean="0"/>
              <a:t>Свјетска банка, Банка за међународна поравнања</a:t>
            </a:r>
            <a:r>
              <a:rPr lang="bs-Latn-BA" dirty="0" smtClean="0"/>
              <a:t> </a:t>
            </a:r>
            <a:r>
              <a:rPr lang="bs-Latn-BA" dirty="0"/>
              <a:t>(BIS</a:t>
            </a:r>
            <a:r>
              <a:rPr lang="bs-Latn-BA" dirty="0" smtClean="0"/>
              <a:t>), EBRD,...</a:t>
            </a:r>
          </a:p>
          <a:p>
            <a:r>
              <a:rPr lang="sr-Cyrl-BA" dirty="0" smtClean="0"/>
              <a:t>ЦББиХ учествује у свим фазама процеса европских интеграција Босне и Херцеговине</a:t>
            </a:r>
            <a:r>
              <a:rPr lang="bs-Latn-BA" dirty="0" smtClean="0"/>
              <a:t> – </a:t>
            </a:r>
            <a:r>
              <a:rPr lang="sr-Cyrl-BA" dirty="0" smtClean="0"/>
              <a:t>припрема информација</a:t>
            </a:r>
            <a:r>
              <a:rPr lang="bs-Latn-BA" dirty="0" smtClean="0"/>
              <a:t>, </a:t>
            </a:r>
            <a:r>
              <a:rPr lang="sr-Cyrl-BA" dirty="0" smtClean="0"/>
              <a:t>извјештаја и учешће у раду одговарајућих тијела</a:t>
            </a:r>
            <a:r>
              <a:rPr lang="bs-Latn-BA" dirty="0" smtClean="0"/>
              <a:t>. </a:t>
            </a:r>
            <a:r>
              <a:rPr lang="sr-Cyrl-BA" dirty="0" smtClean="0"/>
              <a:t>Припрема одговора на упитник за кандидатуру БиХ за чланство у Европској унији</a:t>
            </a:r>
            <a:r>
              <a:rPr lang="bs-Latn-BA" dirty="0" smtClean="0"/>
              <a:t> </a:t>
            </a:r>
          </a:p>
          <a:p>
            <a:r>
              <a:rPr lang="sr-Cyrl-BA" dirty="0" smtClean="0"/>
              <a:t>Активни билателарни односи с другим централним банкама</a:t>
            </a:r>
            <a:r>
              <a:rPr lang="bs-Latn-BA" dirty="0" smtClean="0"/>
              <a:t>, </a:t>
            </a:r>
            <a:r>
              <a:rPr lang="sr-Cyrl-BA" dirty="0" smtClean="0"/>
              <a:t>финансијским институцијама и организацијама</a:t>
            </a:r>
            <a:r>
              <a:rPr lang="bs-Latn-BA" dirty="0" smtClean="0"/>
              <a:t> (ECB, </a:t>
            </a:r>
            <a:r>
              <a:rPr lang="bs-Latn-BA" dirty="0"/>
              <a:t>EUROSTAT, EBRD, EFSE, USAID, SECO, GiZ </a:t>
            </a:r>
            <a:r>
              <a:rPr lang="sr-Cyrl-BA" dirty="0" smtClean="0"/>
              <a:t>и др</a:t>
            </a:r>
            <a:r>
              <a:rPr lang="bs-Latn-BA" dirty="0" smtClean="0"/>
              <a:t>.) </a:t>
            </a:r>
            <a:endParaRPr lang="bs-Latn-B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CABE42-E49C-456A-A2B6-DC336ACDD355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3558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 smtClean="0"/>
              <a:t>7. </a:t>
            </a:r>
            <a:r>
              <a:rPr lang="sr-Cyrl-BA" dirty="0" smtClean="0"/>
              <a:t>Улога фискалног агента</a:t>
            </a:r>
            <a:endParaRPr lang="bs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s-Latn-BA" dirty="0" smtClean="0"/>
              <a:t>„</a:t>
            </a:r>
            <a:r>
              <a:rPr lang="sr-Cyrl-BA" dirty="0" smtClean="0"/>
              <a:t>Банка за владу</a:t>
            </a:r>
            <a:r>
              <a:rPr lang="bs-Latn-BA" dirty="0" smtClean="0"/>
              <a:t>“</a:t>
            </a:r>
          </a:p>
          <a:p>
            <a:r>
              <a:rPr lang="sr-Cyrl-BA" dirty="0" smtClean="0"/>
              <a:t>Од</a:t>
            </a:r>
            <a:r>
              <a:rPr lang="bs-Latn-BA" dirty="0" smtClean="0"/>
              <a:t> </a:t>
            </a:r>
            <a:r>
              <a:rPr lang="bs-Latn-BA" dirty="0"/>
              <a:t>2002. </a:t>
            </a:r>
            <a:r>
              <a:rPr lang="sr-Cyrl-BA" dirty="0" smtClean="0"/>
              <a:t>године</a:t>
            </a:r>
            <a:r>
              <a:rPr lang="bs-Latn-BA" dirty="0" smtClean="0"/>
              <a:t> </a:t>
            </a:r>
            <a:r>
              <a:rPr lang="sr-Cyrl-BA" dirty="0" smtClean="0"/>
              <a:t>ЦББиХ</a:t>
            </a:r>
            <a:r>
              <a:rPr lang="bs-Latn-BA" dirty="0" smtClean="0"/>
              <a:t> o</a:t>
            </a:r>
            <a:r>
              <a:rPr lang="sr-Cyrl-BA" dirty="0" smtClean="0"/>
              <a:t>бавља улогу фискалног агента према ММФ-у</a:t>
            </a:r>
            <a:r>
              <a:rPr lang="bs-Latn-BA" dirty="0" smtClean="0"/>
              <a:t> </a:t>
            </a:r>
            <a:r>
              <a:rPr lang="bs-Latn-BA" dirty="0"/>
              <a:t>– </a:t>
            </a:r>
            <a:r>
              <a:rPr lang="sr-Cyrl-BA" dirty="0" smtClean="0"/>
              <a:t>у име владиних институција у Босни и Херцеговини води рачуне, повлачи средства</a:t>
            </a:r>
            <a:r>
              <a:rPr lang="bs-Latn-BA" dirty="0" smtClean="0"/>
              <a:t>, </a:t>
            </a:r>
            <a:r>
              <a:rPr lang="sr-Cyrl-BA" dirty="0" smtClean="0"/>
              <a:t>извршава финансијске обавезе, пријем и дистрибуцију индиректних пореза, врши послове депозитара и релевантну коресподенцију</a:t>
            </a:r>
            <a:r>
              <a:rPr lang="bs-Latn-BA" dirty="0" smtClean="0"/>
              <a:t>. </a:t>
            </a:r>
            <a:endParaRPr lang="bs-Latn-BA" dirty="0"/>
          </a:p>
          <a:p>
            <a:r>
              <a:rPr lang="sr-Cyrl-BA" dirty="0" smtClean="0"/>
              <a:t>Координише активности с међународним рејтинг кућама у вези с добијањем оцјене за суверени рејтинг</a:t>
            </a:r>
            <a:r>
              <a:rPr lang="bs-Latn-BA" dirty="0" smtClean="0"/>
              <a:t>. </a:t>
            </a:r>
            <a:endParaRPr lang="bs-Latn-B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CABE42-E49C-456A-A2B6-DC336ACDD355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3407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484784"/>
            <a:ext cx="8533581" cy="652462"/>
          </a:xfrm>
        </p:spPr>
        <p:txBody>
          <a:bodyPr/>
          <a:lstStyle/>
          <a:p>
            <a:pPr algn="r"/>
            <a:r>
              <a:rPr lang="sr-Cyrl-BA" dirty="0" smtClean="0"/>
              <a:t>Централна банка Босне и Херцеговине</a:t>
            </a:r>
            <a:r>
              <a:rPr lang="hr-HR" dirty="0" smtClean="0"/>
              <a:t> – </a:t>
            </a:r>
            <a:br>
              <a:rPr lang="hr-HR" dirty="0" smtClean="0"/>
            </a:br>
            <a:r>
              <a:rPr lang="sr-Cyrl-BA" dirty="0" smtClean="0"/>
              <a:t>битни подаци</a:t>
            </a:r>
            <a:endParaRPr lang="bs-Latn-BA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BA" sz="2000" dirty="0" smtClean="0"/>
              <a:t>Основана </a:t>
            </a:r>
            <a:r>
              <a:rPr lang="hr-HR" sz="2000" dirty="0" smtClean="0"/>
              <a:t>11. </a:t>
            </a:r>
            <a:r>
              <a:rPr lang="sr-Cyrl-BA" sz="2000" dirty="0" smtClean="0"/>
              <a:t>августа</a:t>
            </a:r>
            <a:r>
              <a:rPr lang="hr-HR" sz="2000" dirty="0" smtClean="0"/>
              <a:t> 1997. </a:t>
            </a:r>
            <a:r>
              <a:rPr lang="sr-Cyrl-BA" sz="2000" dirty="0" smtClean="0"/>
              <a:t>године Законом о ЦББиХ</a:t>
            </a:r>
            <a:endParaRPr lang="hr-HR" sz="2000" dirty="0" smtClean="0"/>
          </a:p>
          <a:p>
            <a:r>
              <a:rPr lang="sr-Cyrl-BA" sz="2000" dirty="0" smtClean="0"/>
              <a:t>Надлежност дефинисана</a:t>
            </a:r>
            <a:r>
              <a:rPr lang="hr-HR" sz="2000" dirty="0" smtClean="0"/>
              <a:t> </a:t>
            </a:r>
            <a:r>
              <a:rPr lang="sr-Cyrl-BA" sz="2000" dirty="0" smtClean="0"/>
              <a:t>Уставом БиХ по којем је Централна банка Босне и Херцеговине једина институција Босне и Херцеговине овлашћена за вођење монетарне политике у БиХ</a:t>
            </a:r>
            <a:endParaRPr lang="hr-HR" sz="2000" dirty="0" smtClean="0"/>
          </a:p>
          <a:p>
            <a:r>
              <a:rPr lang="sr-Cyrl-BA" sz="2000" dirty="0" smtClean="0"/>
              <a:t>Основни циљ Централне банке је да постигне и одржи стабилност домаће валуте</a:t>
            </a:r>
            <a:r>
              <a:rPr lang="hr-HR" sz="2000" dirty="0" smtClean="0"/>
              <a:t> (</a:t>
            </a:r>
            <a:r>
              <a:rPr lang="sr-Cyrl-BA" sz="2000" dirty="0" smtClean="0"/>
              <a:t>конвертибилна марка</a:t>
            </a:r>
            <a:r>
              <a:rPr lang="hr-HR" sz="2000" dirty="0" smtClean="0"/>
              <a:t>) – </a:t>
            </a:r>
            <a:r>
              <a:rPr lang="sr-Cyrl-BA" sz="2000" dirty="0" smtClean="0"/>
              <a:t>веома тешко у самом почетку након рата</a:t>
            </a:r>
            <a:endParaRPr lang="hr-HR" sz="2000" dirty="0"/>
          </a:p>
          <a:p>
            <a:r>
              <a:rPr lang="sr-Cyrl-BA" sz="2000" dirty="0" smtClean="0"/>
              <a:t>Стриктно поштивање аранжмана познатог под називом </a:t>
            </a:r>
            <a:r>
              <a:rPr lang="hr-HR" sz="2000" dirty="0" smtClean="0"/>
              <a:t>“currency board</a:t>
            </a:r>
            <a:r>
              <a:rPr lang="sr-Cyrl-BA" sz="2000" dirty="0" smtClean="0"/>
              <a:t> </a:t>
            </a:r>
            <a:r>
              <a:rPr lang="hr-HR" sz="2000" dirty="0" smtClean="0"/>
              <a:t>– </a:t>
            </a:r>
            <a:r>
              <a:rPr lang="sr-Cyrl-BA" sz="2000" dirty="0" smtClean="0"/>
              <a:t>валутни одбор</a:t>
            </a:r>
            <a:r>
              <a:rPr lang="hr-HR" sz="2000" dirty="0" smtClean="0"/>
              <a:t>” </a:t>
            </a:r>
            <a:r>
              <a:rPr lang="sr-Cyrl-BA" sz="2000" dirty="0" smtClean="0"/>
              <a:t>с</a:t>
            </a:r>
            <a:r>
              <a:rPr lang="hr-HR" sz="2000" dirty="0" smtClean="0"/>
              <a:t> </a:t>
            </a:r>
            <a:r>
              <a:rPr lang="sr-Cyrl-BA" sz="2000" dirty="0" smtClean="0"/>
              <a:t>фиксним курсом</a:t>
            </a:r>
            <a:r>
              <a:rPr lang="hr-HR" sz="2000" dirty="0" smtClean="0"/>
              <a:t> (1 EUR = 1,95583 KM) </a:t>
            </a:r>
          </a:p>
        </p:txBody>
      </p:sp>
      <p:sp>
        <p:nvSpPr>
          <p:cNvPr id="51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07363-801F-4075-8E7F-37223A233D8B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 smtClean="0"/>
              <a:t>8. </a:t>
            </a:r>
            <a:r>
              <a:rPr lang="sr-Cyrl-BA" dirty="0" smtClean="0"/>
              <a:t>Друштвено одговорно пословање</a:t>
            </a:r>
            <a:endParaRPr lang="bs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BA" dirty="0" smtClean="0"/>
              <a:t>Финансијска инклузија и финансијска писменост </a:t>
            </a:r>
            <a:r>
              <a:rPr lang="bs-Latn-BA" dirty="0" smtClean="0"/>
              <a:t>(e</a:t>
            </a:r>
            <a:r>
              <a:rPr lang="sr-Cyrl-BA" dirty="0" smtClean="0"/>
              <a:t>дукације</a:t>
            </a:r>
            <a:r>
              <a:rPr lang="bs-Latn-BA" dirty="0" smtClean="0"/>
              <a:t>, </a:t>
            </a:r>
            <a:r>
              <a:rPr lang="sr-Cyrl-BA" dirty="0" smtClean="0"/>
              <a:t>предавања</a:t>
            </a:r>
            <a:r>
              <a:rPr lang="bs-Latn-BA" dirty="0" smtClean="0"/>
              <a:t>, </a:t>
            </a:r>
            <a:r>
              <a:rPr lang="sr-Cyrl-BA" dirty="0" smtClean="0"/>
              <a:t>Свјетски дан штедње</a:t>
            </a:r>
            <a:r>
              <a:rPr lang="bs-Latn-BA" dirty="0" smtClean="0"/>
              <a:t>, </a:t>
            </a:r>
            <a:r>
              <a:rPr lang="sr-Cyrl-BA" dirty="0" smtClean="0"/>
              <a:t>публикације</a:t>
            </a:r>
            <a:r>
              <a:rPr lang="bs-Latn-BA" dirty="0" smtClean="0"/>
              <a:t>) - </a:t>
            </a:r>
            <a:r>
              <a:rPr lang="sr-Cyrl-BA" dirty="0" smtClean="0"/>
              <a:t>промовисањем</a:t>
            </a:r>
            <a:r>
              <a:rPr lang="bs-Latn-BA" dirty="0" smtClean="0"/>
              <a:t> </a:t>
            </a:r>
            <a:r>
              <a:rPr lang="sr-Cyrl-BA" dirty="0" smtClean="0"/>
              <a:t>корисних</a:t>
            </a:r>
            <a:r>
              <a:rPr lang="bs-Latn-BA" dirty="0" smtClean="0"/>
              <a:t> </a:t>
            </a:r>
            <a:r>
              <a:rPr lang="sr-Cyrl-BA" dirty="0" smtClean="0"/>
              <a:t>финансијских</a:t>
            </a:r>
            <a:r>
              <a:rPr lang="bs-Latn-BA" dirty="0" smtClean="0"/>
              <a:t> </a:t>
            </a:r>
            <a:r>
              <a:rPr lang="sr-Cyrl-BA" dirty="0" smtClean="0"/>
              <a:t>знања и вјештина код становништва</a:t>
            </a:r>
            <a:r>
              <a:rPr lang="bs-Latn-BA" dirty="0" smtClean="0"/>
              <a:t> </a:t>
            </a:r>
            <a:r>
              <a:rPr lang="sr-Cyrl-BA" dirty="0" smtClean="0"/>
              <a:t>и повећањем нивоа финансијске писмености, доприноси се финансијској стабилности</a:t>
            </a:r>
            <a:r>
              <a:rPr lang="bs-Latn-BA" dirty="0" smtClean="0"/>
              <a:t>, </a:t>
            </a:r>
            <a:r>
              <a:rPr lang="sr-Cyrl-BA" dirty="0" smtClean="0"/>
              <a:t>али и већој финансијској инклузији појединца</a:t>
            </a:r>
            <a:r>
              <a:rPr lang="bs-Latn-BA" dirty="0" smtClean="0"/>
              <a:t>. </a:t>
            </a:r>
          </a:p>
          <a:p>
            <a:r>
              <a:rPr lang="sr-Cyrl-BA" dirty="0" smtClean="0"/>
              <a:t>Фокус на младе</a:t>
            </a:r>
            <a:r>
              <a:rPr lang="bs-Latn-BA" dirty="0" smtClean="0"/>
              <a:t> – o</a:t>
            </a:r>
            <a:r>
              <a:rPr lang="sr-Cyrl-BA" dirty="0" smtClean="0"/>
              <a:t>д предшколског узраста до студената</a:t>
            </a:r>
            <a:endParaRPr lang="bs-Latn-BA" dirty="0"/>
          </a:p>
          <a:p>
            <a:r>
              <a:rPr lang="sr-Cyrl-BA" dirty="0" smtClean="0"/>
              <a:t>Сарадња с универзитетима</a:t>
            </a:r>
            <a:r>
              <a:rPr lang="bs-Latn-BA" dirty="0" smtClean="0"/>
              <a:t>:</a:t>
            </a:r>
          </a:p>
          <a:p>
            <a:pPr lvl="1"/>
            <a:r>
              <a:rPr lang="sr-Cyrl-BA" dirty="0" smtClean="0"/>
              <a:t>Феријална пракса</a:t>
            </a:r>
            <a:r>
              <a:rPr lang="bs-Latn-BA" dirty="0" smtClean="0"/>
              <a:t> (</a:t>
            </a:r>
            <a:r>
              <a:rPr lang="sr-Cyrl-BA" dirty="0" smtClean="0"/>
              <a:t>редован студиј</a:t>
            </a:r>
            <a:r>
              <a:rPr lang="bs-Latn-BA" dirty="0" smtClean="0"/>
              <a:t>) </a:t>
            </a:r>
            <a:endParaRPr lang="bs-Latn-BA" dirty="0"/>
          </a:p>
          <a:p>
            <a:pPr lvl="1"/>
            <a:r>
              <a:rPr lang="sr-Cyrl-BA" dirty="0" smtClean="0"/>
              <a:t>Постдипломски студиј</a:t>
            </a:r>
            <a:r>
              <a:rPr lang="bs-Latn-BA" dirty="0" smtClean="0"/>
              <a:t> – </a:t>
            </a:r>
            <a:r>
              <a:rPr lang="sr-Cyrl-BA" dirty="0" smtClean="0"/>
              <a:t>студијска пракса</a:t>
            </a:r>
            <a:endParaRPr lang="bs-Latn-BA" dirty="0" smtClean="0"/>
          </a:p>
          <a:p>
            <a:r>
              <a:rPr lang="sr-Cyrl-BA" dirty="0" smtClean="0"/>
              <a:t>Учешће у хуманитарним акцијама и друштвено одговорно пословање</a:t>
            </a:r>
            <a:r>
              <a:rPr lang="bs-Latn-BA" dirty="0" smtClean="0"/>
              <a:t> </a:t>
            </a:r>
            <a:endParaRPr lang="bs-Latn-B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CABE42-E49C-456A-A2B6-DC336ACDD355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3887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dirty="0" smtClean="0"/>
              <a:t>Послови</a:t>
            </a:r>
            <a:r>
              <a:rPr lang="bs-Latn-BA" dirty="0" smtClean="0"/>
              <a:t>, </a:t>
            </a:r>
            <a:r>
              <a:rPr lang="sr-Cyrl-BA" dirty="0" smtClean="0"/>
              <a:t>занимања</a:t>
            </a:r>
            <a:r>
              <a:rPr lang="bs-Latn-BA" dirty="0" smtClean="0"/>
              <a:t> </a:t>
            </a:r>
            <a:r>
              <a:rPr lang="sr-Cyrl-BA" dirty="0" smtClean="0"/>
              <a:t>и специјалистичка знања</a:t>
            </a:r>
            <a:endParaRPr lang="bs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s-Latn-BA" sz="2000" dirty="0" smtClean="0"/>
              <a:t>E</a:t>
            </a:r>
            <a:r>
              <a:rPr lang="sr-Cyrl-BA" sz="2000" dirty="0" smtClean="0"/>
              <a:t>кономски</a:t>
            </a:r>
            <a:r>
              <a:rPr lang="bs-Latn-BA" sz="2000" dirty="0" smtClean="0"/>
              <a:t> (</a:t>
            </a:r>
            <a:r>
              <a:rPr lang="sr-Cyrl-BA" sz="2000" dirty="0" smtClean="0"/>
              <a:t>банкарство, статистика, економске анализе</a:t>
            </a:r>
            <a:r>
              <a:rPr lang="bs-Latn-BA" sz="2000" dirty="0" smtClean="0"/>
              <a:t>)</a:t>
            </a:r>
          </a:p>
          <a:p>
            <a:r>
              <a:rPr lang="sr-Cyrl-BA" sz="2000" dirty="0" smtClean="0"/>
              <a:t>Правни</a:t>
            </a:r>
            <a:r>
              <a:rPr lang="bs-Latn-BA" sz="2000" dirty="0" smtClean="0"/>
              <a:t> (</a:t>
            </a:r>
            <a:r>
              <a:rPr lang="sr-Cyrl-BA" sz="2000" dirty="0" smtClean="0"/>
              <a:t>правна регулатива, прописи, заступања</a:t>
            </a:r>
            <a:r>
              <a:rPr lang="bs-Latn-BA" sz="2000" dirty="0" smtClean="0"/>
              <a:t>),</a:t>
            </a:r>
          </a:p>
          <a:p>
            <a:r>
              <a:rPr lang="sr-Cyrl-BA" sz="2000" dirty="0" smtClean="0"/>
              <a:t>Друштвени</a:t>
            </a:r>
            <a:r>
              <a:rPr lang="bs-Latn-BA" sz="2000" dirty="0" smtClean="0"/>
              <a:t> (o</a:t>
            </a:r>
            <a:r>
              <a:rPr lang="sr-Cyrl-BA" sz="2000" dirty="0" smtClean="0"/>
              <a:t>дноси с јавношћу</a:t>
            </a:r>
            <a:r>
              <a:rPr lang="bs-Latn-BA" sz="2000" dirty="0" smtClean="0"/>
              <a:t>, </a:t>
            </a:r>
            <a:r>
              <a:rPr lang="sr-Cyrl-BA" sz="2000" dirty="0" smtClean="0"/>
              <a:t>лектор</a:t>
            </a:r>
            <a:r>
              <a:rPr lang="bs-Latn-BA" sz="2000" dirty="0" smtClean="0"/>
              <a:t>, </a:t>
            </a:r>
            <a:r>
              <a:rPr lang="sr-Cyrl-BA" sz="2000" dirty="0" smtClean="0"/>
              <a:t>преводиоци</a:t>
            </a:r>
            <a:r>
              <a:rPr lang="bs-Latn-BA" sz="2000" dirty="0" smtClean="0"/>
              <a:t>, </a:t>
            </a:r>
            <a:r>
              <a:rPr lang="sr-Cyrl-BA" sz="2000" dirty="0" smtClean="0"/>
              <a:t>протокол</a:t>
            </a:r>
            <a:r>
              <a:rPr lang="bs-Latn-BA" sz="2000" dirty="0" smtClean="0"/>
              <a:t>), </a:t>
            </a:r>
          </a:p>
          <a:p>
            <a:r>
              <a:rPr lang="sr-Cyrl-BA" sz="2000" dirty="0" smtClean="0"/>
              <a:t>Технички</a:t>
            </a:r>
            <a:r>
              <a:rPr lang="bs-Latn-BA" sz="2000" dirty="0" smtClean="0"/>
              <a:t> (o</a:t>
            </a:r>
            <a:r>
              <a:rPr lang="sr-Cyrl-BA" sz="2000" dirty="0" smtClean="0"/>
              <a:t>државање објекта, трезорских машина, опреме</a:t>
            </a:r>
            <a:r>
              <a:rPr lang="bs-Latn-BA" sz="2000" dirty="0" smtClean="0"/>
              <a:t>),</a:t>
            </a:r>
          </a:p>
          <a:p>
            <a:r>
              <a:rPr lang="sr-Cyrl-BA" sz="2000" dirty="0" smtClean="0"/>
              <a:t>Информатички</a:t>
            </a:r>
            <a:r>
              <a:rPr lang="bs-Latn-BA" sz="2000" dirty="0" smtClean="0"/>
              <a:t> (</a:t>
            </a:r>
            <a:r>
              <a:rPr lang="sr-Cyrl-BA" sz="2000" dirty="0" smtClean="0"/>
              <a:t>програмери, базе, надзор над</a:t>
            </a:r>
            <a:r>
              <a:rPr lang="bs-Latn-BA" sz="2000" dirty="0" smtClean="0"/>
              <a:t> </a:t>
            </a:r>
            <a:r>
              <a:rPr lang="sr-Cyrl-BA" sz="2000" dirty="0" smtClean="0"/>
              <a:t>ИТ-јем</a:t>
            </a:r>
            <a:r>
              <a:rPr lang="bs-Latn-BA" sz="2000" dirty="0" smtClean="0"/>
              <a:t>),</a:t>
            </a:r>
          </a:p>
          <a:p>
            <a:r>
              <a:rPr lang="sr-Cyrl-BA" sz="2000" dirty="0" smtClean="0"/>
              <a:t>Сигурносни</a:t>
            </a:r>
            <a:r>
              <a:rPr lang="bs-Latn-BA" sz="2000" dirty="0" smtClean="0"/>
              <a:t> (o</a:t>
            </a:r>
            <a:r>
              <a:rPr lang="sr-Cyrl-BA" sz="2000" dirty="0" smtClean="0"/>
              <a:t>државање сигурности техничке и физичке</a:t>
            </a:r>
            <a:r>
              <a:rPr lang="bs-Latn-BA" sz="2000" dirty="0" smtClean="0"/>
              <a:t>),</a:t>
            </a:r>
          </a:p>
          <a:p>
            <a:r>
              <a:rPr lang="sr-Cyrl-BA" sz="2000" dirty="0" smtClean="0"/>
              <a:t>Посебни цертификати и вјештине</a:t>
            </a:r>
            <a:r>
              <a:rPr lang="bs-Latn-BA" sz="2000" dirty="0" smtClean="0"/>
              <a:t> (</a:t>
            </a:r>
            <a:r>
              <a:rPr lang="sr-Cyrl-BA" sz="2000" dirty="0" smtClean="0"/>
              <a:t>правосудни испит</a:t>
            </a:r>
            <a:r>
              <a:rPr lang="bs-Latn-BA" sz="2000" dirty="0" smtClean="0"/>
              <a:t>, </a:t>
            </a:r>
            <a:r>
              <a:rPr lang="sr-Cyrl-BA" sz="2000" dirty="0" smtClean="0"/>
              <a:t>цертификат за ревизију, за сигурност</a:t>
            </a:r>
            <a:r>
              <a:rPr lang="bs-Latn-BA" sz="2000" dirty="0" smtClean="0"/>
              <a:t> – </a:t>
            </a:r>
            <a:r>
              <a:rPr lang="sr-Cyrl-BA" sz="2000" dirty="0" smtClean="0"/>
              <a:t>одговорно лице, за управљање квалитетом</a:t>
            </a:r>
            <a:r>
              <a:rPr lang="bs-Latn-BA" sz="2000" dirty="0" smtClean="0"/>
              <a:t> ISO </a:t>
            </a:r>
            <a:r>
              <a:rPr lang="sr-Cyrl-BA" sz="2000" dirty="0" smtClean="0"/>
              <a:t>стандард</a:t>
            </a:r>
            <a:r>
              <a:rPr lang="bs-Latn-BA" sz="2000" dirty="0" smtClean="0"/>
              <a:t>)</a:t>
            </a:r>
          </a:p>
          <a:p>
            <a:r>
              <a:rPr lang="sr-Cyrl-BA" sz="2000" dirty="0" smtClean="0"/>
              <a:t>Знање рада на рачунару и енглески језик</a:t>
            </a:r>
            <a:r>
              <a:rPr lang="bs-Latn-BA" sz="2000" dirty="0" smtClean="0"/>
              <a:t> (</a:t>
            </a:r>
            <a:r>
              <a:rPr lang="sr-Cyrl-BA" sz="2000" dirty="0" smtClean="0"/>
              <a:t>темељ за европске интеграције</a:t>
            </a:r>
            <a:r>
              <a:rPr lang="bs-Latn-BA" sz="2000" dirty="0" smtClean="0"/>
              <a:t>)</a:t>
            </a:r>
          </a:p>
          <a:p>
            <a:r>
              <a:rPr lang="bs-Latn-BA" sz="2000" dirty="0" smtClean="0"/>
              <a:t>Cca 360 </a:t>
            </a:r>
            <a:r>
              <a:rPr lang="sr-Cyrl-BA" sz="2000" dirty="0" smtClean="0"/>
              <a:t>запослених</a:t>
            </a:r>
            <a:r>
              <a:rPr lang="bs-Latn-BA" sz="2000" dirty="0" smtClean="0"/>
              <a:t> – </a:t>
            </a:r>
            <a:r>
              <a:rPr lang="sr-Cyrl-BA" sz="2000" dirty="0" smtClean="0"/>
              <a:t>преко</a:t>
            </a:r>
            <a:r>
              <a:rPr lang="bs-Latn-BA" sz="2000" dirty="0" smtClean="0"/>
              <a:t> 90% </a:t>
            </a:r>
            <a:r>
              <a:rPr lang="sr-Cyrl-BA" sz="2000" dirty="0" smtClean="0"/>
              <a:t>ВСС, преко</a:t>
            </a:r>
            <a:r>
              <a:rPr lang="bs-Latn-BA" sz="2000" dirty="0" smtClean="0"/>
              <a:t> 30 </a:t>
            </a:r>
            <a:r>
              <a:rPr lang="sr-Cyrl-BA" sz="2000" dirty="0" smtClean="0"/>
              <a:t>магистара</a:t>
            </a:r>
            <a:r>
              <a:rPr lang="bs-Latn-BA" sz="2000" dirty="0" smtClean="0"/>
              <a:t>, 10 </a:t>
            </a:r>
            <a:r>
              <a:rPr lang="sr-Cyrl-BA" sz="2000" dirty="0" smtClean="0"/>
              <a:t>доктора наука</a:t>
            </a:r>
            <a:r>
              <a:rPr lang="bs-Latn-BA" sz="2000" dirty="0" smtClean="0"/>
              <a:t>...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ABE42-E49C-456A-A2B6-DC336ACDD355}" type="slidenum">
              <a:rPr lang="en-GB" smtClean="0"/>
              <a:pPr/>
              <a:t>21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/>
              <a:t>Организациона шема ЦББиХ</a:t>
            </a:r>
            <a:endParaRPr lang="bs-Latn-BA" dirty="0"/>
          </a:p>
        </p:txBody>
      </p:sp>
      <p:sp>
        <p:nvSpPr>
          <p:cNvPr id="307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4B62A-F76B-40A8-811A-9056CBAC599F}" type="slidenum">
              <a:rPr lang="en-GB" smtClean="0"/>
              <a:pPr/>
              <a:t>22</a:t>
            </a:fld>
            <a:endParaRPr lang="en-GB" smtClean="0"/>
          </a:p>
        </p:txBody>
      </p:sp>
      <p:pic>
        <p:nvPicPr>
          <p:cNvPr id="16" name="Content Placeholder 1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079" y="2214563"/>
            <a:ext cx="6235842" cy="4286250"/>
          </a:xfrm>
        </p:spPr>
      </p:pic>
    </p:spTree>
    <p:extLst>
      <p:ext uri="{BB962C8B-B14F-4D97-AF65-F5344CB8AC3E}">
        <p14:creationId xmlns:p14="http://schemas.microsoft.com/office/powerpoint/2010/main" val="438429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smtClean="0"/>
              <a:t>ЦББиХ</a:t>
            </a:r>
            <a:r>
              <a:rPr lang="en-US" smtClean="0"/>
              <a:t> </a:t>
            </a:r>
            <a:r>
              <a:rPr lang="bs-Latn-BA" smtClean="0"/>
              <a:t>– </a:t>
            </a:r>
            <a:r>
              <a:rPr lang="sr-Cyrl-BA" smtClean="0"/>
              <a:t>Главне јединице и филијале</a:t>
            </a:r>
            <a:endParaRPr lang="bs-Latn-B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ABE42-E49C-456A-A2B6-DC336ACDD355}" type="slidenum">
              <a:rPr lang="en-GB" smtClean="0"/>
              <a:pPr/>
              <a:t>23</a:t>
            </a:fld>
            <a:endParaRPr lang="en-GB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739" y="2214563"/>
            <a:ext cx="4724522" cy="4286250"/>
          </a:xfrm>
        </p:spPr>
      </p:pic>
    </p:spTree>
    <p:extLst>
      <p:ext uri="{BB962C8B-B14F-4D97-AF65-F5344CB8AC3E}">
        <p14:creationId xmlns:p14="http://schemas.microsoft.com/office/powerpoint/2010/main" val="580897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sr-Cyrl-BA" dirty="0" smtClean="0"/>
              <a:t>Стални развој као кључ успјеха</a:t>
            </a:r>
            <a:endParaRPr lang="bs-Latn-BA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49684"/>
            <a:ext cx="8229600" cy="4286250"/>
          </a:xfrm>
        </p:spPr>
        <p:txBody>
          <a:bodyPr/>
          <a:lstStyle/>
          <a:p>
            <a:r>
              <a:rPr lang="sr-Cyrl-BA" sz="2000" dirty="0" smtClean="0"/>
              <a:t>Промјена улоге централних банака након глобалне финансијске кризе</a:t>
            </a:r>
            <a:r>
              <a:rPr lang="hr-HR" sz="2000" dirty="0" smtClean="0"/>
              <a:t> – </a:t>
            </a:r>
            <a:r>
              <a:rPr lang="sr-Cyrl-BA" sz="2000" dirty="0" smtClean="0"/>
              <a:t>стални рад на развоју нових функција</a:t>
            </a:r>
            <a:r>
              <a:rPr lang="hr-HR" sz="2000" dirty="0" smtClean="0"/>
              <a:t>  </a:t>
            </a:r>
          </a:p>
          <a:p>
            <a:r>
              <a:rPr lang="sr-Cyrl-BA" sz="2000" dirty="0" smtClean="0"/>
              <a:t>Фокус је на значају стабилности система као цјелине</a:t>
            </a:r>
            <a:r>
              <a:rPr lang="hr-HR" sz="2000" dirty="0" smtClean="0"/>
              <a:t>, </a:t>
            </a:r>
            <a:r>
              <a:rPr lang="sr-Cyrl-BA" sz="2000" dirty="0" smtClean="0"/>
              <a:t>развоју макропруденцијалних политика</a:t>
            </a:r>
            <a:r>
              <a:rPr lang="hr-HR" sz="2000" dirty="0" smtClean="0"/>
              <a:t>, </a:t>
            </a:r>
            <a:r>
              <a:rPr lang="sr-Cyrl-BA" sz="2000" dirty="0" smtClean="0"/>
              <a:t>аналитичких способности, надзора у платним системима, унапређење доступних података</a:t>
            </a:r>
            <a:r>
              <a:rPr lang="hr-HR" sz="2000" dirty="0" smtClean="0"/>
              <a:t>...</a:t>
            </a:r>
          </a:p>
          <a:p>
            <a:r>
              <a:rPr lang="sr-Cyrl-BA" sz="2000" dirty="0" smtClean="0"/>
              <a:t>Јача улога у процесу ЕУ интеграција</a:t>
            </a:r>
            <a:r>
              <a:rPr lang="hr-HR" sz="2000" dirty="0" smtClean="0"/>
              <a:t> </a:t>
            </a:r>
          </a:p>
          <a:p>
            <a:r>
              <a:rPr lang="sr-Cyrl-BA" sz="2000" dirty="0" smtClean="0"/>
              <a:t>Стратешко комуницирање с јавношћу као нови неопходан алат за објективно информисање јавности о мјерама које подузима ЦБ у смислу стабилности монетарне политике</a:t>
            </a:r>
            <a:endParaRPr lang="hr-HR" sz="2000" dirty="0" smtClean="0"/>
          </a:p>
          <a:p>
            <a:r>
              <a:rPr lang="hr-HR" sz="2000" dirty="0" smtClean="0"/>
              <a:t>E</a:t>
            </a:r>
            <a:r>
              <a:rPr lang="sr-Cyrl-BA" sz="2000" dirty="0" smtClean="0"/>
              <a:t>фикасније пословање и развој технологиј</a:t>
            </a:r>
            <a:r>
              <a:rPr lang="hr-HR" sz="2000" dirty="0" smtClean="0"/>
              <a:t>e</a:t>
            </a:r>
          </a:p>
          <a:p>
            <a:r>
              <a:rPr lang="sr-Cyrl-BA" sz="2000" dirty="0" smtClean="0"/>
              <a:t>Стратешки план банке за период</a:t>
            </a:r>
            <a:r>
              <a:rPr lang="hr-HR" sz="2000" dirty="0" smtClean="0"/>
              <a:t> 2016 – 2021.</a:t>
            </a:r>
          </a:p>
        </p:txBody>
      </p:sp>
      <p:sp>
        <p:nvSpPr>
          <p:cNvPr id="51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07363-801F-4075-8E7F-37223A233D8B}" type="slidenum">
              <a:rPr lang="en-US" smtClean="0"/>
              <a:pPr/>
              <a:t>24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83197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543" y="3115574"/>
            <a:ext cx="6985579" cy="15305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BA" smtClean="0"/>
              <a:t>Хвала на пажњи</a:t>
            </a:r>
            <a:r>
              <a:rPr lang="bs-Latn-BA" smtClean="0"/>
              <a:t>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5FDFE-C90C-45C6-8B0D-A26F7A85B297}" type="slidenum">
              <a:rPr lang="bs-Latn-BA" smtClean="0"/>
              <a:pPr/>
              <a:t>25</a:t>
            </a:fld>
            <a:endParaRPr lang="bs-Latn-B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156" y="5075093"/>
            <a:ext cx="1309688" cy="130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252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bs-Latn-BA" dirty="0" smtClean="0"/>
              <a:t>...</a:t>
            </a:r>
            <a:r>
              <a:rPr lang="sr-Cyrl-BA" dirty="0" smtClean="0"/>
              <a:t>другим ријечима</a:t>
            </a:r>
            <a:endParaRPr lang="bs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BA" dirty="0" smtClean="0"/>
              <a:t>Иако</a:t>
            </a:r>
            <a:r>
              <a:rPr lang="bs-Latn-BA" dirty="0" smtClean="0"/>
              <a:t> </a:t>
            </a:r>
            <a:r>
              <a:rPr lang="sr-Cyrl-BA" dirty="0" smtClean="0"/>
              <a:t>ЦББиХ</a:t>
            </a:r>
            <a:r>
              <a:rPr lang="bs-Latn-BA" dirty="0" smtClean="0"/>
              <a:t> </a:t>
            </a:r>
            <a:r>
              <a:rPr lang="sr-Cyrl-BA" dirty="0" smtClean="0"/>
              <a:t>не послује директно с грађанима</a:t>
            </a:r>
            <a:r>
              <a:rPr lang="bs-Latn-BA" dirty="0" smtClean="0"/>
              <a:t>, </a:t>
            </a:r>
            <a:r>
              <a:rPr lang="sr-Cyrl-BA" dirty="0" smtClean="0"/>
              <a:t>пуно је додирних тачака</a:t>
            </a:r>
            <a:r>
              <a:rPr lang="bs-Latn-BA" dirty="0" smtClean="0"/>
              <a:t>:</a:t>
            </a:r>
          </a:p>
          <a:p>
            <a:pPr lvl="1"/>
            <a:r>
              <a:rPr lang="sr-Cyrl-BA" dirty="0" smtClean="0"/>
              <a:t>Новац који користите</a:t>
            </a:r>
            <a:endParaRPr lang="bs-Latn-BA" dirty="0" smtClean="0"/>
          </a:p>
          <a:p>
            <a:pPr lvl="1"/>
            <a:r>
              <a:rPr lang="sr-Cyrl-BA" dirty="0" smtClean="0"/>
              <a:t>Када одете у мјењачницу</a:t>
            </a:r>
            <a:endParaRPr lang="bs-Latn-BA" dirty="0" smtClean="0"/>
          </a:p>
          <a:p>
            <a:pPr lvl="1"/>
            <a:r>
              <a:rPr lang="sr-Cyrl-BA" dirty="0" smtClean="0"/>
              <a:t>Када обављате безготовинска плаћања</a:t>
            </a:r>
            <a:endParaRPr lang="bs-Latn-BA" dirty="0" smtClean="0"/>
          </a:p>
          <a:p>
            <a:pPr lvl="1"/>
            <a:r>
              <a:rPr lang="sr-Cyrl-BA" dirty="0" smtClean="0"/>
              <a:t>Становништво послује с</a:t>
            </a:r>
            <a:r>
              <a:rPr lang="bs-Latn-BA" dirty="0" smtClean="0"/>
              <a:t> </a:t>
            </a:r>
            <a:r>
              <a:rPr lang="sr-Cyrl-BA" dirty="0" smtClean="0"/>
              <a:t>комерцијалним</a:t>
            </a:r>
            <a:r>
              <a:rPr lang="bs-Latn-BA" dirty="0" smtClean="0"/>
              <a:t> </a:t>
            </a:r>
            <a:r>
              <a:rPr lang="sr-Cyrl-BA" dirty="0" smtClean="0"/>
              <a:t>банкама,</a:t>
            </a:r>
            <a:r>
              <a:rPr lang="bs-Latn-BA" dirty="0" smtClean="0"/>
              <a:t> a </a:t>
            </a:r>
            <a:r>
              <a:rPr lang="sr-Cyrl-BA" dirty="0" smtClean="0"/>
              <a:t>оне с ЦББиХ</a:t>
            </a:r>
            <a:endParaRPr lang="bs-Latn-BA" dirty="0" smtClean="0"/>
          </a:p>
          <a:p>
            <a:pPr lvl="1"/>
            <a:r>
              <a:rPr lang="sr-Cyrl-BA" dirty="0" smtClean="0"/>
              <a:t>Кредитна историја</a:t>
            </a:r>
            <a:r>
              <a:rPr lang="bs-Latn-BA" dirty="0" smtClean="0"/>
              <a:t> </a:t>
            </a:r>
          </a:p>
          <a:p>
            <a:pPr lvl="1"/>
            <a:r>
              <a:rPr lang="sr-Cyrl-BA" dirty="0" smtClean="0"/>
              <a:t>Сарадња с другим домаћим институцијама и међународним банкама и организацијама</a:t>
            </a:r>
            <a:endParaRPr lang="bs-Latn-BA" dirty="0" smtClean="0"/>
          </a:p>
          <a:p>
            <a:pPr lvl="1"/>
            <a:endParaRPr lang="bs-Latn-BA" dirty="0"/>
          </a:p>
          <a:p>
            <a:r>
              <a:rPr lang="sr-Cyrl-BA" dirty="0" smtClean="0"/>
              <a:t>Главни циљ је данас да објаснимо шта су функције и одговорности ЦББиХ</a:t>
            </a:r>
            <a:endParaRPr lang="bs-Latn-B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ABE42-E49C-456A-A2B6-DC336ACDD355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674" y="2018457"/>
            <a:ext cx="4438650" cy="4391025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sr-Cyrl-BA" dirty="0" smtClean="0"/>
              <a:t>Функције ЦББиХ</a:t>
            </a:r>
            <a:r>
              <a:rPr lang="bs-Latn-BA" dirty="0" smtClean="0"/>
              <a:t> – </a:t>
            </a:r>
            <a:r>
              <a:rPr lang="sr-Cyrl-BA" dirty="0" smtClean="0"/>
              <a:t>Шта она ради</a:t>
            </a:r>
            <a:endParaRPr lang="bs-Latn-B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ABE42-E49C-456A-A2B6-DC336ACDD355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00291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1490663"/>
            <a:ext cx="8533581" cy="652462"/>
          </a:xfrm>
        </p:spPr>
        <p:txBody>
          <a:bodyPr/>
          <a:lstStyle/>
          <a:p>
            <a:pPr algn="r"/>
            <a:r>
              <a:rPr lang="sr-Cyrl-BA" dirty="0" smtClean="0"/>
              <a:t>Централна банка</a:t>
            </a:r>
            <a:r>
              <a:rPr lang="hr-HR" dirty="0" smtClean="0"/>
              <a:t> </a:t>
            </a:r>
            <a:r>
              <a:rPr lang="sr-Cyrl-BA" dirty="0" smtClean="0"/>
              <a:t>Босне и Херцеговине</a:t>
            </a:r>
            <a:endParaRPr lang="bs-Latn-BA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199" y="2214563"/>
            <a:ext cx="8543925" cy="4286250"/>
          </a:xfrm>
        </p:spPr>
        <p:txBody>
          <a:bodyPr/>
          <a:lstStyle/>
          <a:p>
            <a:r>
              <a:rPr lang="sr-Cyrl-BA" sz="2400" dirty="0"/>
              <a:t>с</a:t>
            </a:r>
            <a:r>
              <a:rPr lang="sr-Cyrl-BA" sz="2400" dirty="0" smtClean="0"/>
              <a:t>проводи и контролише монетарну политику Босне и Херцеговине</a:t>
            </a:r>
            <a:r>
              <a:rPr lang="bs-Latn-BA" sz="2400" dirty="0" smtClean="0"/>
              <a:t> </a:t>
            </a:r>
            <a:endParaRPr lang="bs-Latn-BA" sz="2400" dirty="0"/>
          </a:p>
          <a:p>
            <a:r>
              <a:rPr lang="sr-Cyrl-BA" sz="2400" dirty="0"/>
              <a:t>у</a:t>
            </a:r>
            <a:r>
              <a:rPr lang="sr-Cyrl-BA" sz="2400" dirty="0" smtClean="0"/>
              <a:t>правља службеним девизним резервама на сигуран и профитабилан начин</a:t>
            </a:r>
            <a:r>
              <a:rPr lang="bs-Latn-BA" sz="2400" dirty="0" smtClean="0"/>
              <a:t> </a:t>
            </a:r>
            <a:endParaRPr lang="bs-Latn-BA" sz="2400" dirty="0"/>
          </a:p>
          <a:p>
            <a:r>
              <a:rPr lang="sr-Cyrl-BA" sz="2400" dirty="0"/>
              <a:t>с</a:t>
            </a:r>
            <a:r>
              <a:rPr lang="sr-Cyrl-BA" sz="2400" dirty="0" smtClean="0"/>
              <a:t>тавља и повлачи из оптицаја домаћу валуту </a:t>
            </a:r>
            <a:r>
              <a:rPr lang="sv-SE" sz="2400" dirty="0" smtClean="0"/>
              <a:t>(</a:t>
            </a:r>
            <a:r>
              <a:rPr lang="sr-Cyrl-BA" sz="2400" dirty="0" smtClean="0"/>
              <a:t>конвертибилна марка</a:t>
            </a:r>
            <a:r>
              <a:rPr lang="sv-SE" sz="2400" dirty="0" smtClean="0"/>
              <a:t>) </a:t>
            </a:r>
            <a:endParaRPr lang="sv-SE" sz="2400" dirty="0"/>
          </a:p>
          <a:p>
            <a:r>
              <a:rPr lang="sr-Cyrl-BA" sz="2400" dirty="0" smtClean="0"/>
              <a:t>помаже</a:t>
            </a:r>
            <a:r>
              <a:rPr lang="bs-Latn-BA" sz="2400" dirty="0" smtClean="0"/>
              <a:t> </a:t>
            </a:r>
            <a:r>
              <a:rPr lang="sr-Cyrl-BA" sz="2400" dirty="0" smtClean="0"/>
              <a:t>и одржава одговарајуће платне и обрачунске системе</a:t>
            </a:r>
            <a:r>
              <a:rPr lang="bs-Latn-BA" sz="2400" dirty="0" smtClean="0"/>
              <a:t> </a:t>
            </a:r>
            <a:endParaRPr lang="bs-Latn-BA" sz="2400" dirty="0"/>
          </a:p>
          <a:p>
            <a:r>
              <a:rPr lang="sr-Cyrl-BA" sz="2400" dirty="0" smtClean="0"/>
              <a:t>води</a:t>
            </a:r>
            <a:r>
              <a:rPr lang="bs-Latn-BA" sz="2400" dirty="0" smtClean="0"/>
              <a:t> </a:t>
            </a:r>
            <a:r>
              <a:rPr lang="sr-Cyrl-BA" sz="2400" dirty="0" smtClean="0"/>
              <a:t>Јединствени регистар трансакционих рачуна</a:t>
            </a:r>
            <a:r>
              <a:rPr lang="bs-Latn-BA" sz="2400" dirty="0" smtClean="0"/>
              <a:t> </a:t>
            </a:r>
            <a:r>
              <a:rPr lang="sr-Cyrl-BA" sz="2400" dirty="0" smtClean="0"/>
              <a:t>и Централни регистар кредита</a:t>
            </a:r>
            <a:r>
              <a:rPr lang="bs-Latn-BA" sz="2400" dirty="0" smtClean="0"/>
              <a:t> </a:t>
            </a:r>
            <a:endParaRPr lang="bs-Latn-BA" sz="2400" dirty="0"/>
          </a:p>
        </p:txBody>
      </p:sp>
      <p:sp>
        <p:nvSpPr>
          <p:cNvPr id="51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07363-801F-4075-8E7F-37223A233D8B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1490663"/>
            <a:ext cx="8533581" cy="652462"/>
          </a:xfrm>
        </p:spPr>
        <p:txBody>
          <a:bodyPr/>
          <a:lstStyle/>
          <a:p>
            <a:pPr algn="r"/>
            <a:r>
              <a:rPr lang="sr-Cyrl-BA" dirty="0" smtClean="0"/>
              <a:t>Централна банка Босне и Херцеговине</a:t>
            </a:r>
            <a:endParaRPr lang="bs-Latn-BA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199" y="2214563"/>
            <a:ext cx="8543925" cy="4286250"/>
          </a:xfrm>
        </p:spPr>
        <p:txBody>
          <a:bodyPr/>
          <a:lstStyle/>
          <a:p>
            <a:r>
              <a:rPr lang="sr-Cyrl-BA" sz="2400" dirty="0" smtClean="0"/>
              <a:t>прикупља</a:t>
            </a:r>
            <a:r>
              <a:rPr lang="bs-Latn-BA" sz="2400" dirty="0" smtClean="0"/>
              <a:t> </a:t>
            </a:r>
            <a:r>
              <a:rPr lang="sr-Cyrl-BA" sz="2400" dirty="0" smtClean="0"/>
              <a:t>и објављује статистичке податке који су интегрални дио макроекономских статистика Босне и Херцеговине</a:t>
            </a:r>
            <a:r>
              <a:rPr lang="bs-Latn-BA" sz="2400" dirty="0" smtClean="0"/>
              <a:t> </a:t>
            </a:r>
            <a:endParaRPr lang="bs-Latn-BA" sz="2400" dirty="0"/>
          </a:p>
          <a:p>
            <a:r>
              <a:rPr lang="sr-Cyrl-BA" sz="2400" dirty="0" smtClean="0"/>
              <a:t>Има улогу фискалног агента државе у сервисирању спољног дуга</a:t>
            </a:r>
            <a:r>
              <a:rPr lang="bs-Latn-BA" sz="2400" dirty="0" smtClean="0"/>
              <a:t> </a:t>
            </a:r>
            <a:endParaRPr lang="bs-Latn-BA" sz="2400" dirty="0"/>
          </a:p>
          <a:p>
            <a:r>
              <a:rPr lang="sr-Cyrl-BA" sz="2400" dirty="0" smtClean="0"/>
              <a:t>координација</a:t>
            </a:r>
            <a:r>
              <a:rPr lang="bs-Latn-BA" sz="2400" dirty="0" smtClean="0"/>
              <a:t> </a:t>
            </a:r>
            <a:r>
              <a:rPr lang="sr-Cyrl-BA" sz="2400" dirty="0" smtClean="0"/>
              <a:t>супервизије кроз сарадњу с агенцијама за банкарство ентитета и предсједава Сталним одбором за финансијску стабилност Босне и Херцеговине</a:t>
            </a:r>
            <a:r>
              <a:rPr lang="bs-Latn-BA" sz="2400" dirty="0" smtClean="0"/>
              <a:t> </a:t>
            </a:r>
            <a:endParaRPr lang="hr-HR" sz="2400" dirty="0" smtClean="0"/>
          </a:p>
        </p:txBody>
      </p:sp>
      <p:sp>
        <p:nvSpPr>
          <p:cNvPr id="51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07363-801F-4075-8E7F-37223A233D8B}" type="slidenum">
              <a:rPr lang="en-US" smtClean="0"/>
              <a:pPr/>
              <a:t>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99959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bs-Latn-BA" dirty="0" smtClean="0"/>
              <a:t>1. </a:t>
            </a:r>
            <a:r>
              <a:rPr lang="sr-Cyrl-BA" dirty="0" smtClean="0"/>
              <a:t>Монетарна политика</a:t>
            </a:r>
            <a:endParaRPr lang="bs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BA" dirty="0" smtClean="0"/>
              <a:t>Базирана је на правилима</a:t>
            </a:r>
            <a:r>
              <a:rPr lang="bs-Latn-BA" dirty="0" smtClean="0"/>
              <a:t> (</a:t>
            </a:r>
            <a:r>
              <a:rPr lang="sr-Cyrl-BA" dirty="0" smtClean="0"/>
              <a:t>записани у Закону</a:t>
            </a:r>
            <a:r>
              <a:rPr lang="bs-Latn-BA" dirty="0" smtClean="0"/>
              <a:t>) – a</a:t>
            </a:r>
            <a:r>
              <a:rPr lang="sr-Cyrl-BA" dirty="0" smtClean="0"/>
              <a:t>ранжман валутног одбора</a:t>
            </a:r>
            <a:r>
              <a:rPr lang="bs-Latn-BA" dirty="0" smtClean="0"/>
              <a:t> (currency board)</a:t>
            </a:r>
          </a:p>
          <a:p>
            <a:r>
              <a:rPr lang="bs-Latn-BA" dirty="0" smtClean="0"/>
              <a:t>KM </a:t>
            </a:r>
            <a:r>
              <a:rPr lang="sr-Cyrl-BA" dirty="0" smtClean="0"/>
              <a:t>везана за сидрену валуту</a:t>
            </a:r>
            <a:r>
              <a:rPr lang="bs-Latn-BA" dirty="0" smtClean="0"/>
              <a:t> – </a:t>
            </a:r>
            <a:r>
              <a:rPr lang="sr-Cyrl-BA" dirty="0" smtClean="0"/>
              <a:t>евро</a:t>
            </a:r>
            <a:endParaRPr lang="bs-Latn-BA" dirty="0" smtClean="0"/>
          </a:p>
          <a:p>
            <a:pPr lvl="1"/>
            <a:r>
              <a:rPr lang="bs-Latn-BA" dirty="0" smtClean="0"/>
              <a:t>1,95583 KM = 1 EUR (</a:t>
            </a:r>
            <a:r>
              <a:rPr lang="sr-Cyrl-BA" dirty="0" smtClean="0"/>
              <a:t>или</a:t>
            </a:r>
            <a:r>
              <a:rPr lang="bs-Latn-BA" dirty="0" smtClean="0"/>
              <a:t>1 KM = 0,51129 EUR)</a:t>
            </a:r>
          </a:p>
          <a:p>
            <a:r>
              <a:rPr lang="sr-Cyrl-BA" dirty="0" smtClean="0"/>
              <a:t>Сва валута у оптицају, као и резервни рачуни банака код ЦББиХ, имају покриће у страној валути</a:t>
            </a:r>
            <a:endParaRPr lang="bs-Latn-BA" dirty="0" smtClean="0"/>
          </a:p>
          <a:p>
            <a:r>
              <a:rPr lang="sr-Cyrl-BA" dirty="0" smtClean="0"/>
              <a:t>Нема кредитирања других институција</a:t>
            </a:r>
            <a:endParaRPr lang="bs-Latn-BA" dirty="0"/>
          </a:p>
          <a:p>
            <a:r>
              <a:rPr lang="sr-Cyrl-BA" dirty="0" smtClean="0"/>
              <a:t>Стабилност домаће валуте и повјерење грађана и институција</a:t>
            </a:r>
            <a:endParaRPr lang="bs-Latn-BA" dirty="0"/>
          </a:p>
          <a:p>
            <a:r>
              <a:rPr lang="sr-Cyrl-BA" dirty="0" smtClean="0"/>
              <a:t>Фиксни девизни курс према евру</a:t>
            </a:r>
            <a:r>
              <a:rPr lang="bs-Latn-BA" dirty="0" smtClean="0"/>
              <a:t> – e</a:t>
            </a:r>
            <a:r>
              <a:rPr lang="sr-Cyrl-BA" dirty="0" smtClean="0"/>
              <a:t>лиминисана је несигурност курса, што је посебно повољно за инвеститоре</a:t>
            </a:r>
            <a:endParaRPr lang="bs-Latn-B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CABE42-E49C-456A-A2B6-DC336ACDD355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8467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 smtClean="0"/>
              <a:t>2. </a:t>
            </a:r>
            <a:r>
              <a:rPr lang="sr-Cyrl-BA" spc="-15" dirty="0" smtClean="0">
                <a:latin typeface="Calibri"/>
                <a:cs typeface="Calibri"/>
              </a:rPr>
              <a:t>Управљање девизним резервама</a:t>
            </a:r>
            <a:endParaRPr lang="bs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BA" dirty="0" smtClean="0"/>
              <a:t>Инвестирање на бази сигурности и ликвидности </a:t>
            </a:r>
            <a:r>
              <a:rPr lang="bs-Latn-BA" dirty="0" smtClean="0"/>
              <a:t>– </a:t>
            </a:r>
            <a:r>
              <a:rPr lang="sr-Cyrl-BA" dirty="0" smtClean="0"/>
              <a:t>Закон о ЦББиХ</a:t>
            </a:r>
            <a:endParaRPr lang="bs-Latn-BA" dirty="0" smtClean="0"/>
          </a:p>
          <a:p>
            <a:r>
              <a:rPr lang="bs-Latn-BA" dirty="0" smtClean="0"/>
              <a:t>95% </a:t>
            </a:r>
            <a:r>
              <a:rPr lang="sr-Cyrl-BA" dirty="0" smtClean="0"/>
              <a:t>инвестиција</a:t>
            </a:r>
            <a:r>
              <a:rPr lang="bs-Latn-BA" dirty="0" smtClean="0"/>
              <a:t> </a:t>
            </a:r>
            <a:r>
              <a:rPr lang="sr-Cyrl-BA" dirty="0" smtClean="0"/>
              <a:t>у финансијске инструменте деноминоване у</a:t>
            </a:r>
            <a:r>
              <a:rPr lang="bs-Latn-BA" dirty="0" smtClean="0"/>
              <a:t> EUR</a:t>
            </a:r>
          </a:p>
          <a:p>
            <a:r>
              <a:rPr lang="sr-Cyrl-BA" dirty="0" smtClean="0"/>
              <a:t>Процес управљања се води на три нивоа</a:t>
            </a:r>
            <a:endParaRPr lang="bs-Latn-BA" dirty="0" smtClean="0"/>
          </a:p>
          <a:p>
            <a:pPr lvl="1"/>
            <a:r>
              <a:rPr lang="sr-Cyrl-BA" dirty="0" smtClean="0"/>
              <a:t>Стратешки</a:t>
            </a:r>
            <a:endParaRPr lang="bs-Latn-BA" dirty="0" smtClean="0"/>
          </a:p>
          <a:p>
            <a:pPr lvl="1"/>
            <a:r>
              <a:rPr lang="sr-Cyrl-BA" dirty="0" smtClean="0"/>
              <a:t>Тактички</a:t>
            </a:r>
            <a:endParaRPr lang="bs-Latn-BA" dirty="0" smtClean="0"/>
          </a:p>
          <a:p>
            <a:pPr lvl="1"/>
            <a:r>
              <a:rPr lang="bs-Latn-BA" dirty="0" smtClean="0"/>
              <a:t>O</a:t>
            </a:r>
            <a:r>
              <a:rPr lang="sr-Cyrl-BA" dirty="0" smtClean="0"/>
              <a:t>перативни</a:t>
            </a:r>
            <a:endParaRPr lang="bs-Latn-BA" dirty="0" smtClean="0"/>
          </a:p>
          <a:p>
            <a:r>
              <a:rPr lang="sr-Cyrl-BA" dirty="0" smtClean="0"/>
              <a:t>Континуирана анализа ризика</a:t>
            </a:r>
            <a:endParaRPr lang="bs-Latn-BA" dirty="0" smtClean="0"/>
          </a:p>
          <a:p>
            <a:r>
              <a:rPr lang="sr-Cyrl-BA" dirty="0" smtClean="0"/>
              <a:t>Пажљиво управљање портфељом ради управљања ризицима</a:t>
            </a:r>
            <a:r>
              <a:rPr lang="bs-Latn-BA" dirty="0" smtClean="0"/>
              <a:t> – o</a:t>
            </a:r>
            <a:r>
              <a:rPr lang="sr-Cyrl-BA" dirty="0" smtClean="0"/>
              <a:t>бвезнице одабраних држава еврозоне и у депозите код одабраних страних финансијских институција</a:t>
            </a:r>
            <a:r>
              <a:rPr lang="bs-Latn-BA" dirty="0" smtClean="0"/>
              <a:t> </a:t>
            </a:r>
          </a:p>
          <a:p>
            <a:r>
              <a:rPr lang="sr-Cyrl-BA" dirty="0" smtClean="0"/>
              <a:t>У посљедњих</a:t>
            </a:r>
            <a:r>
              <a:rPr lang="bs-Latn-BA" dirty="0" smtClean="0"/>
              <a:t> 15 </a:t>
            </a:r>
            <a:r>
              <a:rPr lang="sr-Cyrl-BA" dirty="0" smtClean="0"/>
              <a:t>година</a:t>
            </a:r>
            <a:r>
              <a:rPr lang="bs-Latn-BA" dirty="0" smtClean="0"/>
              <a:t> </a:t>
            </a:r>
            <a:r>
              <a:rPr lang="sr-Cyrl-BA" dirty="0" smtClean="0"/>
              <a:t>утростручене</a:t>
            </a:r>
            <a:r>
              <a:rPr lang="bs-Latn-BA" dirty="0" smtClean="0"/>
              <a:t> – </a:t>
            </a:r>
            <a:r>
              <a:rPr lang="sr-Cyrl-BA" dirty="0" smtClean="0"/>
              <a:t>преко</a:t>
            </a:r>
            <a:r>
              <a:rPr lang="bs-Latn-BA" dirty="0" smtClean="0"/>
              <a:t> 11 </a:t>
            </a:r>
            <a:r>
              <a:rPr lang="sr-Cyrl-BA" dirty="0" smtClean="0"/>
              <a:t>милијарди</a:t>
            </a:r>
            <a:r>
              <a:rPr lang="bs-Latn-BA" dirty="0" smtClean="0"/>
              <a:t> KM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CABE42-E49C-456A-A2B6-DC336ACDD355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2118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 smtClean="0"/>
              <a:t>2. </a:t>
            </a:r>
            <a:r>
              <a:rPr lang="sr-Cyrl-BA" dirty="0" smtClean="0"/>
              <a:t>Финансијска стабилност</a:t>
            </a:r>
            <a:endParaRPr lang="bs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BA" dirty="0" smtClean="0"/>
              <a:t>Континуирани циљ</a:t>
            </a:r>
            <a:r>
              <a:rPr lang="bs-Latn-BA" dirty="0" smtClean="0"/>
              <a:t> – </a:t>
            </a:r>
            <a:r>
              <a:rPr lang="sr-Cyrl-BA" dirty="0" smtClean="0"/>
              <a:t>надгледати и пратити стање финансијске стабилности и пружити подршку економском развоју државе у оквиру постојећег макроекономског модела</a:t>
            </a:r>
            <a:endParaRPr lang="bs-Latn-BA" dirty="0" smtClean="0"/>
          </a:p>
          <a:p>
            <a:r>
              <a:rPr lang="sr-Cyrl-BA" dirty="0" smtClean="0"/>
              <a:t>Финансијска стабилност</a:t>
            </a:r>
            <a:r>
              <a:rPr lang="bs-Latn-BA" dirty="0" smtClean="0"/>
              <a:t> – „</a:t>
            </a:r>
            <a:r>
              <a:rPr lang="sr-Cyrl-BA" dirty="0" smtClean="0"/>
              <a:t>здравље финансијских институција</a:t>
            </a:r>
            <a:r>
              <a:rPr lang="bs-Latn-BA" dirty="0" smtClean="0"/>
              <a:t>“</a:t>
            </a:r>
          </a:p>
          <a:p>
            <a:r>
              <a:rPr lang="sr-Cyrl-BA" dirty="0" smtClean="0"/>
              <a:t>Дубинске анализе и тестови на стрес</a:t>
            </a:r>
            <a:endParaRPr lang="bs-Latn-BA" dirty="0" smtClean="0"/>
          </a:p>
          <a:p>
            <a:r>
              <a:rPr lang="sr-Cyrl-BA" dirty="0" smtClean="0"/>
              <a:t>Стални одбор за финансијску стабилност</a:t>
            </a:r>
            <a:endParaRPr lang="bs-Latn-BA" dirty="0" smtClean="0"/>
          </a:p>
          <a:p>
            <a:pPr lvl="1"/>
            <a:r>
              <a:rPr lang="sr-Cyrl-BA" dirty="0" smtClean="0"/>
              <a:t>Предсједава гувернер ЦББиХ</a:t>
            </a:r>
            <a:endParaRPr lang="bs-Latn-BA" dirty="0" smtClean="0"/>
          </a:p>
          <a:p>
            <a:pPr lvl="1"/>
            <a:r>
              <a:rPr lang="sr-Cyrl-BA" dirty="0" smtClean="0"/>
              <a:t>Сви бх. министри финансија</a:t>
            </a:r>
            <a:endParaRPr lang="bs-Latn-BA" dirty="0" smtClean="0"/>
          </a:p>
          <a:p>
            <a:pPr lvl="1"/>
            <a:r>
              <a:rPr lang="bs-Latn-BA" dirty="0" smtClean="0"/>
              <a:t>O</a:t>
            </a:r>
            <a:r>
              <a:rPr lang="sr-Cyrl-BA" dirty="0" smtClean="0"/>
              <a:t>бје агенције за банкарство</a:t>
            </a:r>
            <a:endParaRPr lang="bs-Latn-BA" dirty="0" smtClean="0"/>
          </a:p>
          <a:p>
            <a:pPr lvl="1"/>
            <a:r>
              <a:rPr lang="bs-Latn-BA" dirty="0" smtClean="0"/>
              <a:t>A</a:t>
            </a:r>
            <a:r>
              <a:rPr lang="sr-Cyrl-BA" dirty="0" smtClean="0"/>
              <a:t>генција за осигурање депозита</a:t>
            </a:r>
            <a:endParaRPr lang="bs-Latn-BA" dirty="0" smtClean="0"/>
          </a:p>
          <a:p>
            <a:r>
              <a:rPr lang="sr-Cyrl-BA" dirty="0" smtClean="0"/>
              <a:t>Издаје се редовна публикација</a:t>
            </a:r>
            <a:r>
              <a:rPr lang="bs-Latn-BA" dirty="0" smtClean="0"/>
              <a:t> „</a:t>
            </a:r>
            <a:r>
              <a:rPr lang="sr-Cyrl-BA" dirty="0" smtClean="0"/>
              <a:t>Извјештај о финансијској стабилности</a:t>
            </a:r>
            <a:r>
              <a:rPr lang="bs-Latn-BA" dirty="0" smtClean="0"/>
              <a:t>“</a:t>
            </a:r>
            <a:endParaRPr lang="bs-Latn-B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CABE42-E49C-456A-A2B6-DC336ACDD355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9637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zaric design">
  <a:themeElements>
    <a:clrScheme name="Kozaric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ozaric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Kozaric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zaric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zaric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zaric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zaric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zaric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zaric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zaric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zaric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zaric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zaric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zaric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9679</TotalTime>
  <Words>1302</Words>
  <Application>Microsoft Office PowerPoint</Application>
  <PresentationFormat>On-screen Show (4:3)</PresentationFormat>
  <Paragraphs>165</Paragraphs>
  <Slides>25</Slides>
  <Notes>8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Calibri</vt:lpstr>
      <vt:lpstr>Tahoma</vt:lpstr>
      <vt:lpstr>Wingdings</vt:lpstr>
      <vt:lpstr>Kozaric design</vt:lpstr>
      <vt:lpstr>Надлежност и основне функције </vt:lpstr>
      <vt:lpstr>Централна банка Босне и Херцеговине –  битни подаци</vt:lpstr>
      <vt:lpstr>...другим ријечима</vt:lpstr>
      <vt:lpstr>Функције ЦББиХ – Шта она ради</vt:lpstr>
      <vt:lpstr>Централна банка Босне и Херцеговине</vt:lpstr>
      <vt:lpstr>Централна банка Босне и Херцеговине</vt:lpstr>
      <vt:lpstr>1. Монетарна политика</vt:lpstr>
      <vt:lpstr>2. Управљање девизним резервама</vt:lpstr>
      <vt:lpstr>2. Финансијска стабилност</vt:lpstr>
      <vt:lpstr>3. Платни системи</vt:lpstr>
      <vt:lpstr>3. Платни системи </vt:lpstr>
      <vt:lpstr>4. Издавање новчаница и кованица БиХ</vt:lpstr>
      <vt:lpstr>Новчанице КМ у оптицају</vt:lpstr>
      <vt:lpstr>Новчанице KM у оптицају</vt:lpstr>
      <vt:lpstr>Новчанице KM у оптицају</vt:lpstr>
      <vt:lpstr>PowerPoint Presentation</vt:lpstr>
      <vt:lpstr>5. Прикупљање и објава статистичких података</vt:lpstr>
      <vt:lpstr>6. Међународна сарадња</vt:lpstr>
      <vt:lpstr>7. Улога фискалног агента</vt:lpstr>
      <vt:lpstr>8. Друштвено одговорно пословање</vt:lpstr>
      <vt:lpstr>Послови, занимања и специјалистичка знања</vt:lpstr>
      <vt:lpstr>Организациона шема ЦББиХ</vt:lpstr>
      <vt:lpstr>ЦББиХ – Главне јединице и филијале</vt:lpstr>
      <vt:lpstr>Стални развој као кључ успјеха</vt:lpstr>
      <vt:lpstr>Хвала на пажњи!</vt:lpstr>
    </vt:vector>
  </TitlesOfParts>
  <Company>Rak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EVC</dc:creator>
  <cp:lastModifiedBy>Almir Salihovic</cp:lastModifiedBy>
  <cp:revision>1051</cp:revision>
  <cp:lastPrinted>2018-05-14T06:31:20Z</cp:lastPrinted>
  <dcterms:created xsi:type="dcterms:W3CDTF">2006-08-29T08:29:35Z</dcterms:created>
  <dcterms:modified xsi:type="dcterms:W3CDTF">2019-10-24T11:21:36Z</dcterms:modified>
</cp:coreProperties>
</file>